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2"/>
  </p:notesMasterIdLst>
  <p:sldIdLst>
    <p:sldId id="256" r:id="rId3"/>
    <p:sldId id="298" r:id="rId4"/>
    <p:sldId id="297" r:id="rId5"/>
    <p:sldId id="293" r:id="rId6"/>
    <p:sldId id="292" r:id="rId7"/>
    <p:sldId id="294" r:id="rId8"/>
    <p:sldId id="296" r:id="rId9"/>
    <p:sldId id="295" r:id="rId10"/>
    <p:sldId id="259" r:id="rId11"/>
    <p:sldId id="260" r:id="rId12"/>
    <p:sldId id="262" r:id="rId13"/>
    <p:sldId id="263" r:id="rId14"/>
    <p:sldId id="264" r:id="rId15"/>
    <p:sldId id="265" r:id="rId16"/>
    <p:sldId id="266" r:id="rId17"/>
    <p:sldId id="267" r:id="rId18"/>
    <p:sldId id="268" r:id="rId19"/>
    <p:sldId id="269" r:id="rId20"/>
    <p:sldId id="270" r:id="rId21"/>
    <p:sldId id="291" r:id="rId22"/>
    <p:sldId id="271" r:id="rId23"/>
    <p:sldId id="272" r:id="rId24"/>
    <p:sldId id="273" r:id="rId25"/>
    <p:sldId id="274" r:id="rId26"/>
    <p:sldId id="275" r:id="rId27"/>
    <p:sldId id="276" r:id="rId28"/>
    <p:sldId id="277" r:id="rId29"/>
    <p:sldId id="278" r:id="rId30"/>
    <p:sldId id="279" r:id="rId31"/>
    <p:sldId id="280" r:id="rId32"/>
    <p:sldId id="281" r:id="rId33"/>
    <p:sldId id="290" r:id="rId34"/>
    <p:sldId id="283" r:id="rId35"/>
    <p:sldId id="284" r:id="rId36"/>
    <p:sldId id="285" r:id="rId37"/>
    <p:sldId id="286" r:id="rId38"/>
    <p:sldId id="287" r:id="rId39"/>
    <p:sldId id="288"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1609134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682803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109361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463395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191041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87960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87597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B612B-1446-48E9-8C71-2E861984C0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244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45661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389714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1725569"/>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74"/>
            <a:ext cx="6276530" cy="1793083"/>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05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3796791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1563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5041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0574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78151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7897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2870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0706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0583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3923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02527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22074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79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832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0630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4198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94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437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20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7011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479315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78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7603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5152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1126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70453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64424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2886670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1725569"/>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74"/>
            <a:ext cx="6276530" cy="1793083"/>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025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0181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6083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66670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3093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907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6342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453166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28663"/>
            <a:ext cx="6302988"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54"/>
            <a:ext cx="6276530" cy="1793104"/>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273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image" Target="../media/image1.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3646715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azure.com/fre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learn.sparkfun.com/tutorials/how-to-install-ftdi-drivers" TargetMode="External"/><Relationship Id="rId3" Type="http://schemas.openxmlformats.org/officeDocument/2006/relationships/hyperlink" Target="https://www.arduino.cc/en/Main/Software" TargetMode="External"/><Relationship Id="rId7" Type="http://schemas.openxmlformats.org/officeDocument/2006/relationships/hyperlink" Target="https://docs.microsoft.com/en-us/cli/azure/install-azure-cl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git-scm.com/" TargetMode="External"/><Relationship Id="rId5" Type="http://schemas.openxmlformats.org/officeDocument/2006/relationships/hyperlink" Target="http://nodejs.org/" TargetMode="External"/><Relationship Id="rId4" Type="http://schemas.openxmlformats.org/officeDocument/2006/relationships/hyperlink" Target="https://azure.microsoft.com/en-us/features/storage-explor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p:txBody>
          <a:bodyPr>
            <a:normAutofit fontScale="90000"/>
          </a:bodyPr>
          <a:lstStyle/>
          <a:p>
            <a:r>
              <a:rPr lang="en-US" dirty="0"/>
              <a:t>SparkFun ESP8266 Thing </a:t>
            </a:r>
            <a:br>
              <a:rPr lang="en-US" dirty="0"/>
            </a:br>
            <a:r>
              <a:rPr lang="en-US" dirty="0"/>
              <a:t>and</a:t>
            </a:r>
            <a:br>
              <a:rPr lang="en-US" dirty="0"/>
            </a:br>
            <a:r>
              <a:rPr lang="en-US" dirty="0"/>
              <a:t>Microsoft Azure</a:t>
            </a:r>
          </a:p>
        </p:txBody>
      </p:sp>
      <p:pic>
        <p:nvPicPr>
          <p:cNvPr id="4" name="Picture 3">
            <a:extLst>
              <a:ext uri="{FF2B5EF4-FFF2-40B4-BE49-F238E27FC236}">
                <a16:creationId xmlns:a16="http://schemas.microsoft.com/office/drawing/2014/main" id="{2279C5BA-8851-49C9-84AD-25A7A5DE7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971826" y="3373028"/>
            <a:ext cx="4248346" cy="3484972"/>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D42F-4B5A-4DF5-ABA8-29DB885AE5DD}"/>
              </a:ext>
            </a:extLst>
          </p:cNvPr>
          <p:cNvSpPr>
            <a:spLocks noGrp="1"/>
          </p:cNvSpPr>
          <p:nvPr>
            <p:ph type="title"/>
          </p:nvPr>
        </p:nvSpPr>
        <p:spPr/>
        <p:txBody>
          <a:bodyPr/>
          <a:lstStyle/>
          <a:p>
            <a:r>
              <a:rPr lang="en-US" dirty="0" err="1"/>
              <a:t>Whe</a:t>
            </a:r>
            <a:r>
              <a:rPr lang="en-US" dirty="0"/>
              <a:t> We Are</a:t>
            </a:r>
          </a:p>
        </p:txBody>
      </p:sp>
      <p:grpSp>
        <p:nvGrpSpPr>
          <p:cNvPr id="16" name="Group 15">
            <a:extLst>
              <a:ext uri="{FF2B5EF4-FFF2-40B4-BE49-F238E27FC236}">
                <a16:creationId xmlns:a16="http://schemas.microsoft.com/office/drawing/2014/main" id="{C111E134-AE4C-43A6-B8A5-DF6AD06F0965}"/>
              </a:ext>
            </a:extLst>
          </p:cNvPr>
          <p:cNvGrpSpPr/>
          <p:nvPr/>
        </p:nvGrpSpPr>
        <p:grpSpPr>
          <a:xfrm>
            <a:off x="1095268" y="2730299"/>
            <a:ext cx="2612491" cy="1804434"/>
            <a:chOff x="491952" y="1510516"/>
            <a:chExt cx="2612491" cy="1804434"/>
          </a:xfrm>
        </p:grpSpPr>
        <p:sp>
          <p:nvSpPr>
            <p:cNvPr id="4" name="Rectangle 3">
              <a:extLst>
                <a:ext uri="{FF2B5EF4-FFF2-40B4-BE49-F238E27FC236}">
                  <a16:creationId xmlns:a16="http://schemas.microsoft.com/office/drawing/2014/main" id="{B55A432C-52D1-41DC-BFE0-A726E02130AA}"/>
                </a:ext>
              </a:extLst>
            </p:cNvPr>
            <p:cNvSpPr/>
            <p:nvPr/>
          </p:nvSpPr>
          <p:spPr>
            <a:xfrm>
              <a:off x="1232043" y="1510516"/>
              <a:ext cx="1872400" cy="1599591"/>
            </a:xfrm>
            <a:prstGeom prst="rect">
              <a:avLst/>
            </a:prstGeom>
            <a:blipFill>
              <a:blip r:embed="rId3">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 name="Group 4">
              <a:extLst>
                <a:ext uri="{FF2B5EF4-FFF2-40B4-BE49-F238E27FC236}">
                  <a16:creationId xmlns:a16="http://schemas.microsoft.com/office/drawing/2014/main" id="{FBCAE406-8BA6-4288-BE80-95DB0C4FA738}"/>
                </a:ext>
              </a:extLst>
            </p:cNvPr>
            <p:cNvGrpSpPr/>
            <p:nvPr/>
          </p:nvGrpSpPr>
          <p:grpSpPr>
            <a:xfrm>
              <a:off x="491952" y="1995066"/>
              <a:ext cx="1319884" cy="1319884"/>
              <a:chOff x="491951" y="1779866"/>
              <a:chExt cx="1319884" cy="1319884"/>
            </a:xfrm>
          </p:grpSpPr>
          <p:sp>
            <p:nvSpPr>
              <p:cNvPr id="14" name="Rectangle 13">
                <a:extLst>
                  <a:ext uri="{FF2B5EF4-FFF2-40B4-BE49-F238E27FC236}">
                    <a16:creationId xmlns:a16="http://schemas.microsoft.com/office/drawing/2014/main" id="{20F1B4B5-8C3B-4E84-96F5-74673C6ACEDB}"/>
                  </a:ext>
                </a:extLst>
              </p:cNvPr>
              <p:cNvSpPr/>
              <p:nvPr/>
            </p:nvSpPr>
            <p:spPr>
              <a:xfrm>
                <a:off x="491951" y="1779866"/>
                <a:ext cx="1319884" cy="131988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3CC4DE5A-681C-4081-A5A2-94EF40521CC2}"/>
                  </a:ext>
                </a:extLst>
              </p:cNvPr>
              <p:cNvSpPr txBox="1"/>
              <p:nvPr/>
            </p:nvSpPr>
            <p:spPr>
              <a:xfrm>
                <a:off x="491951" y="1779866"/>
                <a:ext cx="1319884" cy="13198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Bret Stateham</a:t>
                </a:r>
              </a:p>
              <a:p>
                <a:pPr marL="0" lvl="0" indent="0" algn="ctr" defTabSz="400050">
                  <a:lnSpc>
                    <a:spcPct val="90000"/>
                  </a:lnSpc>
                  <a:spcBef>
                    <a:spcPct val="0"/>
                  </a:spcBef>
                  <a:spcAft>
                    <a:spcPct val="35000"/>
                  </a:spcAft>
                  <a:buNone/>
                </a:pPr>
                <a:r>
                  <a:rPr lang="en-US" sz="900" i="1" kern="1200" dirty="0"/>
                  <a:t>Technical Evangelist</a:t>
                </a:r>
                <a:endParaRPr lang="en-US" sz="900" b="1" kern="1200" dirty="0"/>
              </a:p>
              <a:p>
                <a:pPr marL="0" lvl="0" indent="0" algn="ctr" defTabSz="400050">
                  <a:lnSpc>
                    <a:spcPct val="90000"/>
                  </a:lnSpc>
                  <a:spcBef>
                    <a:spcPct val="0"/>
                  </a:spcBef>
                  <a:spcAft>
                    <a:spcPct val="35000"/>
                  </a:spcAft>
                  <a:buNone/>
                </a:pPr>
                <a:r>
                  <a:rPr lang="en-US" sz="900" b="1" kern="1200" dirty="0"/>
                  <a:t>IoT, Hardware, Making, Azure, C#</a:t>
                </a:r>
                <a:endParaRPr lang="en-US" sz="900" b="1" i="1" kern="1200" dirty="0"/>
              </a:p>
            </p:txBody>
          </p:sp>
        </p:grpSp>
      </p:grpSp>
      <p:grpSp>
        <p:nvGrpSpPr>
          <p:cNvPr id="18" name="Group 17">
            <a:extLst>
              <a:ext uri="{FF2B5EF4-FFF2-40B4-BE49-F238E27FC236}">
                <a16:creationId xmlns:a16="http://schemas.microsoft.com/office/drawing/2014/main" id="{4974729C-5208-4094-96A6-EF47CB8033B7}"/>
              </a:ext>
            </a:extLst>
          </p:cNvPr>
          <p:cNvGrpSpPr/>
          <p:nvPr/>
        </p:nvGrpSpPr>
        <p:grpSpPr>
          <a:xfrm>
            <a:off x="8002411" y="2763093"/>
            <a:ext cx="2547567" cy="1738846"/>
            <a:chOff x="9152481" y="1543310"/>
            <a:chExt cx="2547567" cy="1738846"/>
          </a:xfrm>
        </p:grpSpPr>
        <p:sp>
          <p:nvSpPr>
            <p:cNvPr id="6" name="Rectangle 5">
              <a:extLst>
                <a:ext uri="{FF2B5EF4-FFF2-40B4-BE49-F238E27FC236}">
                  <a16:creationId xmlns:a16="http://schemas.microsoft.com/office/drawing/2014/main" id="{20DE6486-E883-42A5-94D2-9C97017C2B7C}"/>
                </a:ext>
              </a:extLst>
            </p:cNvPr>
            <p:cNvSpPr/>
            <p:nvPr/>
          </p:nvSpPr>
          <p:spPr>
            <a:xfrm>
              <a:off x="9889756" y="1543310"/>
              <a:ext cx="1810292" cy="1536156"/>
            </a:xfrm>
            <a:prstGeom prst="rect">
              <a:avLst/>
            </a:prstGeom>
            <a:blipFill>
              <a:blip r:embed="rId4">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7" name="Group 6">
              <a:extLst>
                <a:ext uri="{FF2B5EF4-FFF2-40B4-BE49-F238E27FC236}">
                  <a16:creationId xmlns:a16="http://schemas.microsoft.com/office/drawing/2014/main" id="{50A512AE-BA05-41B7-9E34-749B4A83CD04}"/>
                </a:ext>
              </a:extLst>
            </p:cNvPr>
            <p:cNvGrpSpPr/>
            <p:nvPr/>
          </p:nvGrpSpPr>
          <p:grpSpPr>
            <a:xfrm>
              <a:off x="9152481" y="2030013"/>
              <a:ext cx="1252143" cy="1252143"/>
              <a:chOff x="9152480" y="1814813"/>
              <a:chExt cx="1252143" cy="1252143"/>
            </a:xfrm>
          </p:grpSpPr>
          <p:sp>
            <p:nvSpPr>
              <p:cNvPr id="12" name="Rectangle 11">
                <a:extLst>
                  <a:ext uri="{FF2B5EF4-FFF2-40B4-BE49-F238E27FC236}">
                    <a16:creationId xmlns:a16="http://schemas.microsoft.com/office/drawing/2014/main" id="{E37782F3-D743-4A26-9A60-BFB88D326C46}"/>
                  </a:ext>
                </a:extLst>
              </p:cNvPr>
              <p:cNvSpPr/>
              <p:nvPr/>
            </p:nvSpPr>
            <p:spPr>
              <a:xfrm>
                <a:off x="9152480" y="1814813"/>
                <a:ext cx="1252143" cy="125214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A44B0408-FE8A-488D-AAC0-53589FBB0C5C}"/>
                  </a:ext>
                </a:extLst>
              </p:cNvPr>
              <p:cNvSpPr txBox="1"/>
              <p:nvPr/>
            </p:nvSpPr>
            <p:spPr>
              <a:xfrm>
                <a:off x="9152480" y="1814813"/>
                <a:ext cx="1252143" cy="1252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Mary Baker</a:t>
                </a:r>
              </a:p>
              <a:p>
                <a:pPr marL="0" lvl="0" indent="0" algn="ctr" defTabSz="488950">
                  <a:lnSpc>
                    <a:spcPct val="90000"/>
                  </a:lnSpc>
                  <a:spcBef>
                    <a:spcPct val="0"/>
                  </a:spcBef>
                  <a:spcAft>
                    <a:spcPct val="35000"/>
                  </a:spcAft>
                  <a:buNone/>
                </a:pPr>
                <a:r>
                  <a:rPr lang="en-US" sz="900" i="1" kern="1200" dirty="0"/>
                  <a:t>Community Evangelist </a:t>
                </a:r>
              </a:p>
              <a:p>
                <a:pPr marL="0" lvl="0" indent="0" algn="ctr" defTabSz="488950">
                  <a:lnSpc>
                    <a:spcPct val="90000"/>
                  </a:lnSpc>
                  <a:spcBef>
                    <a:spcPct val="0"/>
                  </a:spcBef>
                  <a:spcAft>
                    <a:spcPct val="35000"/>
                  </a:spcAft>
                  <a:buNone/>
                </a:pPr>
                <a:endParaRPr lang="en-US" sz="1100" kern="1200" dirty="0"/>
              </a:p>
            </p:txBody>
          </p:sp>
        </p:grpSp>
      </p:grpSp>
      <p:grpSp>
        <p:nvGrpSpPr>
          <p:cNvPr id="17" name="Group 16">
            <a:extLst>
              <a:ext uri="{FF2B5EF4-FFF2-40B4-BE49-F238E27FC236}">
                <a16:creationId xmlns:a16="http://schemas.microsoft.com/office/drawing/2014/main" id="{604F5BF6-FF23-44E9-A88D-9BCCEF2FF212}"/>
              </a:ext>
            </a:extLst>
          </p:cNvPr>
          <p:cNvGrpSpPr/>
          <p:nvPr/>
        </p:nvGrpSpPr>
        <p:grpSpPr>
          <a:xfrm>
            <a:off x="4564216" y="2745906"/>
            <a:ext cx="2581738" cy="1773220"/>
            <a:chOff x="1961531" y="3574264"/>
            <a:chExt cx="2581738" cy="1773220"/>
          </a:xfrm>
        </p:grpSpPr>
        <p:sp>
          <p:nvSpPr>
            <p:cNvPr id="8" name="Rectangle 7">
              <a:extLst>
                <a:ext uri="{FF2B5EF4-FFF2-40B4-BE49-F238E27FC236}">
                  <a16:creationId xmlns:a16="http://schemas.microsoft.com/office/drawing/2014/main" id="{7DDD481C-61CD-4C17-9C64-09EDB47767FA}"/>
                </a:ext>
              </a:extLst>
            </p:cNvPr>
            <p:cNvSpPr/>
            <p:nvPr/>
          </p:nvSpPr>
          <p:spPr>
            <a:xfrm>
              <a:off x="2664635" y="3574264"/>
              <a:ext cx="1878634" cy="1604905"/>
            </a:xfrm>
            <a:prstGeom prst="rect">
              <a:avLst/>
            </a:prstGeom>
            <a:blipFill>
              <a:blip r:embed="rId5">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9" name="Group 8">
              <a:extLst>
                <a:ext uri="{FF2B5EF4-FFF2-40B4-BE49-F238E27FC236}">
                  <a16:creationId xmlns:a16="http://schemas.microsoft.com/office/drawing/2014/main" id="{1A97FCFA-D4A7-4A40-AF58-5CD6BCE3D55A}"/>
                </a:ext>
              </a:extLst>
            </p:cNvPr>
            <p:cNvGrpSpPr/>
            <p:nvPr/>
          </p:nvGrpSpPr>
          <p:grpSpPr>
            <a:xfrm>
              <a:off x="1961531" y="4095341"/>
              <a:ext cx="1252143" cy="1252143"/>
              <a:chOff x="1961530" y="3880141"/>
              <a:chExt cx="1252143" cy="1252143"/>
            </a:xfrm>
          </p:grpSpPr>
          <p:sp>
            <p:nvSpPr>
              <p:cNvPr id="10" name="Rectangle 9">
                <a:extLst>
                  <a:ext uri="{FF2B5EF4-FFF2-40B4-BE49-F238E27FC236}">
                    <a16:creationId xmlns:a16="http://schemas.microsoft.com/office/drawing/2014/main" id="{42D7F50E-247B-46D4-BFFA-A145933FE711}"/>
                  </a:ext>
                </a:extLst>
              </p:cNvPr>
              <p:cNvSpPr/>
              <p:nvPr/>
            </p:nvSpPr>
            <p:spPr>
              <a:xfrm>
                <a:off x="1961530" y="3880141"/>
                <a:ext cx="1252143" cy="125214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9C569A74-D458-4244-8222-88B8C7663E72}"/>
                  </a:ext>
                </a:extLst>
              </p:cNvPr>
              <p:cNvSpPr txBox="1"/>
              <p:nvPr/>
            </p:nvSpPr>
            <p:spPr>
              <a:xfrm>
                <a:off x="1961530" y="3880141"/>
                <a:ext cx="1252143" cy="1252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Phil Cherner</a:t>
                </a:r>
              </a:p>
              <a:p>
                <a:pPr marL="0" lvl="0" indent="0" algn="ctr" defTabSz="400050">
                  <a:lnSpc>
                    <a:spcPct val="90000"/>
                  </a:lnSpc>
                  <a:spcBef>
                    <a:spcPct val="0"/>
                  </a:spcBef>
                  <a:spcAft>
                    <a:spcPct val="35000"/>
                  </a:spcAft>
                  <a:buNone/>
                </a:pPr>
                <a:r>
                  <a:rPr lang="en-US" sz="900" i="1" kern="1200" dirty="0"/>
                  <a:t>Software Development Engineer</a:t>
                </a:r>
              </a:p>
              <a:p>
                <a:pPr marL="0" lvl="0" indent="0" algn="ctr" defTabSz="400050">
                  <a:lnSpc>
                    <a:spcPct val="90000"/>
                  </a:lnSpc>
                  <a:spcBef>
                    <a:spcPct val="0"/>
                  </a:spcBef>
                  <a:spcAft>
                    <a:spcPct val="35000"/>
                  </a:spcAft>
                  <a:buNone/>
                </a:pPr>
                <a:r>
                  <a:rPr lang="en-US" sz="900" b="1" kern="1200" dirty="0"/>
                  <a:t>MR/VR/AR, IoT, Cognitive Services, C#, Python, Java, TypeScript, JavaScript, Azure </a:t>
                </a:r>
                <a:endParaRPr lang="en-US" sz="900" b="1" i="1" kern="1200" dirty="0"/>
              </a:p>
            </p:txBody>
          </p:sp>
        </p:grpSp>
      </p:grpSp>
    </p:spTree>
    <p:extLst>
      <p:ext uri="{BB962C8B-B14F-4D97-AF65-F5344CB8AC3E}">
        <p14:creationId xmlns:p14="http://schemas.microsoft.com/office/powerpoint/2010/main" val="2225412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4" y="3051177"/>
              <a:ext cx="1681161"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1"/>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4D4BE5-812E-4578-A647-6845CF6BDF8E}"/>
              </a:ext>
            </a:extLst>
          </p:cNvPr>
          <p:cNvSpPr/>
          <p:nvPr/>
        </p:nvSpPr>
        <p:spPr>
          <a:xfrm>
            <a:off x="4191441" y="2835531"/>
            <a:ext cx="3858749" cy="519061"/>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
        <p:nvSpPr>
          <p:cNvPr id="32" name="TextBox 31">
            <a:extLst>
              <a:ext uri="{FF2B5EF4-FFF2-40B4-BE49-F238E27FC236}">
                <a16:creationId xmlns:a16="http://schemas.microsoft.com/office/drawing/2014/main" id="{6835F1E2-4F04-4B51-8C25-08551E007DBE}"/>
              </a:ext>
            </a:extLst>
          </p:cNvPr>
          <p:cNvSpPr txBox="1"/>
          <p:nvPr/>
        </p:nvSpPr>
        <p:spPr>
          <a:xfrm>
            <a:off x="8172573" y="2910396"/>
            <a:ext cx="3858749" cy="369332"/>
          </a:xfrm>
          <a:prstGeom prst="rect">
            <a:avLst/>
          </a:prstGeom>
          <a:noFill/>
        </p:spPr>
        <p:txBody>
          <a:bodyPr wrap="none" rtlCol="0">
            <a:spAutoFit/>
          </a:bodyPr>
          <a:lstStyle/>
          <a:p>
            <a:r>
              <a:rPr lang="en-US" dirty="0"/>
              <a:t>Most reliable identification method</a:t>
            </a:r>
          </a:p>
        </p:txBody>
      </p:sp>
      <p:cxnSp>
        <p:nvCxnSpPr>
          <p:cNvPr id="8" name="Straight Connector 7">
            <a:extLst>
              <a:ext uri="{FF2B5EF4-FFF2-40B4-BE49-F238E27FC236}">
                <a16:creationId xmlns:a16="http://schemas.microsoft.com/office/drawing/2014/main" id="{4D3842FA-A6E0-4748-B4DA-328317428BDB}"/>
              </a:ext>
            </a:extLst>
          </p:cNvPr>
          <p:cNvCxnSpPr>
            <a:stCxn id="3" idx="3"/>
            <a:endCxn id="32" idx="1"/>
          </p:cNvCxnSpPr>
          <p:nvPr/>
        </p:nvCxnSpPr>
        <p:spPr>
          <a:xfrm>
            <a:off x="8050190" y="3095062"/>
            <a:ext cx="122383" cy="0"/>
          </a:xfrm>
          <a:prstGeom prst="line">
            <a:avLst/>
          </a:prstGeom>
          <a:ln w="38100">
            <a:solidFill>
              <a:schemeClr val="accent6"/>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FEC1-8BC2-4316-B580-50469C0849E9}"/>
              </a:ext>
            </a:extLst>
          </p:cNvPr>
          <p:cNvSpPr>
            <a:spLocks noGrp="1"/>
          </p:cNvSpPr>
          <p:nvPr>
            <p:ph type="title"/>
          </p:nvPr>
        </p:nvSpPr>
        <p:spPr/>
        <p:txBody>
          <a:bodyPr/>
          <a:lstStyle/>
          <a:p>
            <a:r>
              <a:rPr lang="en-US" dirty="0"/>
              <a:t>Grab the Content</a:t>
            </a:r>
          </a:p>
        </p:txBody>
      </p:sp>
      <p:sp>
        <p:nvSpPr>
          <p:cNvPr id="3" name="Content Placeholder 2">
            <a:extLst>
              <a:ext uri="{FF2B5EF4-FFF2-40B4-BE49-F238E27FC236}">
                <a16:creationId xmlns:a16="http://schemas.microsoft.com/office/drawing/2014/main" id="{691963FC-A6FC-45A7-B149-452EFD88A068}"/>
              </a:ext>
            </a:extLst>
          </p:cNvPr>
          <p:cNvSpPr>
            <a:spLocks noGrp="1"/>
          </p:cNvSpPr>
          <p:nvPr>
            <p:ph idx="1"/>
          </p:nvPr>
        </p:nvSpPr>
        <p:spPr/>
        <p:txBody>
          <a:bodyPr anchor="ctr">
            <a:normAutofit/>
          </a:bodyPr>
          <a:lstStyle/>
          <a:p>
            <a:pPr marL="0" indent="0" algn="ctr">
              <a:buNone/>
            </a:pPr>
            <a:r>
              <a:rPr lang="en-US" sz="7200" dirty="0"/>
              <a:t>http://aka.ms/azurething</a:t>
            </a:r>
          </a:p>
        </p:txBody>
      </p:sp>
    </p:spTree>
    <p:extLst>
      <p:ext uri="{BB962C8B-B14F-4D97-AF65-F5344CB8AC3E}">
        <p14:creationId xmlns:p14="http://schemas.microsoft.com/office/powerpoint/2010/main" val="2182691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517053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23236"/>
            <a:ext cx="4647874" cy="177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E445-EF24-4E14-B3A0-6E948AADE898}"/>
              </a:ext>
            </a:extLst>
          </p:cNvPr>
          <p:cNvSpPr>
            <a:spLocks noGrp="1"/>
          </p:cNvSpPr>
          <p:nvPr>
            <p:ph type="title"/>
          </p:nvPr>
        </p:nvSpPr>
        <p:spPr/>
        <p:txBody>
          <a:bodyPr/>
          <a:lstStyle/>
          <a:p>
            <a:r>
              <a:rPr lang="en-US" dirty="0"/>
              <a:t>Sign up for Azure</a:t>
            </a:r>
          </a:p>
        </p:txBody>
      </p:sp>
      <p:sp>
        <p:nvSpPr>
          <p:cNvPr id="3" name="Content Placeholder 2">
            <a:extLst>
              <a:ext uri="{FF2B5EF4-FFF2-40B4-BE49-F238E27FC236}">
                <a16:creationId xmlns:a16="http://schemas.microsoft.com/office/drawing/2014/main" id="{BB478830-716D-4D4D-A500-3DD08ACD9EA6}"/>
              </a:ext>
            </a:extLst>
          </p:cNvPr>
          <p:cNvSpPr>
            <a:spLocks noGrp="1"/>
          </p:cNvSpPr>
          <p:nvPr>
            <p:ph idx="1"/>
          </p:nvPr>
        </p:nvSpPr>
        <p:spPr/>
        <p:txBody>
          <a:bodyPr/>
          <a:lstStyle/>
          <a:p>
            <a:r>
              <a:rPr lang="en-US" dirty="0"/>
              <a:t>Best option is the Free Trial: </a:t>
            </a:r>
            <a:r>
              <a:rPr lang="en-US" dirty="0">
                <a:hlinkClick r:id="rId3"/>
              </a:rPr>
              <a:t>azure.com/free</a:t>
            </a:r>
            <a:endParaRPr lang="en-US" dirty="0"/>
          </a:p>
          <a:p>
            <a:pPr lvl="1"/>
            <a:r>
              <a:rPr lang="en-US" dirty="0"/>
              <a:t>Requires a credit card for identification purposes only</a:t>
            </a:r>
          </a:p>
          <a:p>
            <a:pPr lvl="1"/>
            <a:r>
              <a:rPr lang="en-US" dirty="0"/>
              <a:t>Credit card WILL NOT be billed unless you authorize it</a:t>
            </a:r>
          </a:p>
          <a:p>
            <a:r>
              <a:rPr lang="en-US" dirty="0"/>
              <a:t>If you have signed up for a free trial before:</a:t>
            </a:r>
          </a:p>
          <a:p>
            <a:pPr lvl="1"/>
            <a:r>
              <a:rPr lang="en-US" dirty="0"/>
              <a:t>You can’t use the same email address to sign up again</a:t>
            </a:r>
          </a:p>
          <a:p>
            <a:pPr lvl="1"/>
            <a:r>
              <a:rPr lang="en-US" dirty="0"/>
              <a:t>Use a private browser session (no old accounts, cookies, </a:t>
            </a:r>
            <a:r>
              <a:rPr lang="en-US" dirty="0" err="1"/>
              <a:t>etc</a:t>
            </a:r>
            <a:r>
              <a:rPr lang="en-US" dirty="0"/>
              <a:t> loaded)</a:t>
            </a:r>
          </a:p>
          <a:p>
            <a:pPr lvl="1"/>
            <a:r>
              <a:rPr lang="en-US" dirty="0"/>
              <a:t>Sign up for a new free email address at outlook.com</a:t>
            </a:r>
          </a:p>
          <a:p>
            <a:pPr lvl="1"/>
            <a:r>
              <a:rPr lang="en-US" dirty="0"/>
              <a:t>Use that new email to sign up for the free trial (</a:t>
            </a:r>
            <a:r>
              <a:rPr lang="en-US" dirty="0">
                <a:hlinkClick r:id="rId3"/>
              </a:rPr>
              <a:t>azure.com/free</a:t>
            </a:r>
            <a:r>
              <a:rPr lang="en-US" dirty="0"/>
              <a:t>) </a:t>
            </a:r>
          </a:p>
          <a:p>
            <a:pPr lvl="1"/>
            <a:endParaRPr lang="en-US" dirty="0"/>
          </a:p>
          <a:p>
            <a:pPr lvl="1"/>
            <a:endParaRPr lang="en-US" dirty="0"/>
          </a:p>
        </p:txBody>
      </p:sp>
    </p:spTree>
    <p:extLst>
      <p:ext uri="{BB962C8B-B14F-4D97-AF65-F5344CB8AC3E}">
        <p14:creationId xmlns:p14="http://schemas.microsoft.com/office/powerpoint/2010/main" val="310730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47C-E712-4646-95D2-12D3E5B1B254}"/>
              </a:ext>
            </a:extLst>
          </p:cNvPr>
          <p:cNvSpPr>
            <a:spLocks noGrp="1"/>
          </p:cNvSpPr>
          <p:nvPr>
            <p:ph type="title"/>
          </p:nvPr>
        </p:nvSpPr>
        <p:spPr/>
        <p:txBody>
          <a:bodyPr/>
          <a:lstStyle/>
          <a:p>
            <a:r>
              <a:rPr lang="en-US" dirty="0"/>
              <a:t>Install Pre-</a:t>
            </a:r>
            <a:r>
              <a:rPr lang="en-US" dirty="0" err="1"/>
              <a:t>Reqs</a:t>
            </a:r>
            <a:endParaRPr lang="en-US" dirty="0"/>
          </a:p>
        </p:txBody>
      </p:sp>
      <p:sp>
        <p:nvSpPr>
          <p:cNvPr id="3" name="Content Placeholder 2">
            <a:extLst>
              <a:ext uri="{FF2B5EF4-FFF2-40B4-BE49-F238E27FC236}">
                <a16:creationId xmlns:a16="http://schemas.microsoft.com/office/drawing/2014/main" id="{60E9316D-F7E9-471E-A3AE-D71CCCE5DAAB}"/>
              </a:ext>
            </a:extLst>
          </p:cNvPr>
          <p:cNvSpPr>
            <a:spLocks noGrp="1"/>
          </p:cNvSpPr>
          <p:nvPr>
            <p:ph idx="1"/>
          </p:nvPr>
        </p:nvSpPr>
        <p:spPr/>
        <p:txBody>
          <a:bodyPr>
            <a:noAutofit/>
          </a:bodyPr>
          <a:lstStyle/>
          <a:p>
            <a:r>
              <a:rPr lang="en-US" sz="2400" dirty="0"/>
              <a:t>Arduino IDE 1.8.x</a:t>
            </a:r>
            <a:br>
              <a:rPr lang="en-US" sz="2400" dirty="0"/>
            </a:br>
            <a:r>
              <a:rPr lang="en-US" sz="2400" dirty="0">
                <a:hlinkClick r:id="rId3"/>
              </a:rPr>
              <a:t>https://www.arduino.cc/en/Main/Software</a:t>
            </a:r>
            <a:endParaRPr lang="en-US" sz="2400" dirty="0"/>
          </a:p>
          <a:p>
            <a:r>
              <a:rPr lang="en-US" sz="2400" dirty="0"/>
              <a:t>Azure Storage Explorer</a:t>
            </a:r>
            <a:br>
              <a:rPr lang="en-US" sz="2400" dirty="0"/>
            </a:br>
            <a:r>
              <a:rPr lang="en-US" sz="2400" dirty="0">
                <a:hlinkClick r:id="rId4"/>
              </a:rPr>
              <a:t>https://azure.microsoft.com/en-us/features/storage-explorer/</a:t>
            </a:r>
            <a:endParaRPr lang="en-US" sz="2400" dirty="0"/>
          </a:p>
          <a:p>
            <a:r>
              <a:rPr lang="en-US" sz="2400" dirty="0"/>
              <a:t>Node.js 8.x</a:t>
            </a:r>
            <a:br>
              <a:rPr lang="en-US" sz="2400" dirty="0"/>
            </a:br>
            <a:r>
              <a:rPr lang="en-US" sz="2400" dirty="0">
                <a:hlinkClick r:id="rId5"/>
              </a:rPr>
              <a:t>http://nodejs.org</a:t>
            </a:r>
            <a:endParaRPr lang="en-US" sz="2400" dirty="0"/>
          </a:p>
          <a:p>
            <a:r>
              <a:rPr lang="en-US" sz="2400" dirty="0"/>
              <a:t>Git</a:t>
            </a:r>
            <a:br>
              <a:rPr lang="en-US" sz="2400" dirty="0"/>
            </a:br>
            <a:r>
              <a:rPr lang="en-US" sz="2400" dirty="0">
                <a:hlinkClick r:id="rId6"/>
              </a:rPr>
              <a:t>http://git-scm.com</a:t>
            </a:r>
            <a:r>
              <a:rPr lang="en-US" sz="2400" dirty="0"/>
              <a:t> </a:t>
            </a:r>
          </a:p>
          <a:p>
            <a:r>
              <a:rPr lang="en-US" sz="2400" dirty="0"/>
              <a:t>Azure CLI 2.0</a:t>
            </a:r>
            <a:br>
              <a:rPr lang="en-US" sz="2400" dirty="0"/>
            </a:br>
            <a:r>
              <a:rPr lang="en-US" sz="2400" dirty="0">
                <a:hlinkClick r:id="rId7"/>
              </a:rPr>
              <a:t>https://docs.microsoft.com/en-us/cli/azure/install-azure-cli</a:t>
            </a:r>
            <a:r>
              <a:rPr lang="en-US" sz="2400" dirty="0"/>
              <a:t> </a:t>
            </a:r>
          </a:p>
          <a:p>
            <a:r>
              <a:rPr lang="en-US" sz="2400" dirty="0"/>
              <a:t>FTDI Driver</a:t>
            </a:r>
            <a:br>
              <a:rPr lang="en-US" sz="2400" dirty="0"/>
            </a:br>
            <a:r>
              <a:rPr lang="en-US" sz="2400" dirty="0">
                <a:hlinkClick r:id="rId8"/>
              </a:rPr>
              <a:t>https://learn.sparkfun.com/tutorials/how-to-install-ftdi-drivers</a:t>
            </a:r>
            <a:r>
              <a:rPr lang="en-US" sz="2400" dirty="0"/>
              <a:t> </a:t>
            </a:r>
          </a:p>
        </p:txBody>
      </p:sp>
    </p:spTree>
    <p:extLst>
      <p:ext uri="{BB962C8B-B14F-4D97-AF65-F5344CB8AC3E}">
        <p14:creationId xmlns:p14="http://schemas.microsoft.com/office/powerpoint/2010/main" val="299468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2E7FB741-AB59-4DD2-B5CC-6DB2737FE245}"/>
              </a:ext>
            </a:extLst>
          </p:cNvPr>
          <p:cNvSpPr/>
          <p:nvPr/>
        </p:nvSpPr>
        <p:spPr>
          <a:xfrm>
            <a:off x="0" y="0"/>
            <a:ext cx="12192000" cy="6881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lient / Backend Divisor">
            <a:extLst>
              <a:ext uri="{FF2B5EF4-FFF2-40B4-BE49-F238E27FC236}">
                <a16:creationId xmlns:a16="http://schemas.microsoft.com/office/drawing/2014/main" id="{03922DFB-047B-4C1D-B927-F34571DF2FE0}"/>
              </a:ext>
            </a:extLst>
          </p:cNvPr>
          <p:cNvCxnSpPr/>
          <p:nvPr/>
        </p:nvCxnSpPr>
        <p:spPr>
          <a:xfrm>
            <a:off x="3480954"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7" name="Ingenu / Field Divisor">
            <a:extLst>
              <a:ext uri="{FF2B5EF4-FFF2-40B4-BE49-F238E27FC236}">
                <a16:creationId xmlns:a16="http://schemas.microsoft.com/office/drawing/2014/main" id="{5FDA998E-FEBE-4927-9E3F-395BFA45D677}"/>
              </a:ext>
            </a:extLst>
          </p:cNvPr>
          <p:cNvCxnSpPr>
            <a:cxnSpLocks/>
          </p:cNvCxnSpPr>
          <p:nvPr/>
        </p:nvCxnSpPr>
        <p:spPr>
          <a:xfrm flipH="1">
            <a:off x="3480954" y="5334205"/>
            <a:ext cx="857880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8" name="AZURE">
            <a:extLst>
              <a:ext uri="{FF2B5EF4-FFF2-40B4-BE49-F238E27FC236}">
                <a16:creationId xmlns:a16="http://schemas.microsoft.com/office/drawing/2014/main" id="{62AC8B0E-1193-4ACB-9ED1-841424A2DD0F}"/>
              </a:ext>
            </a:extLst>
          </p:cNvPr>
          <p:cNvSpPr txBox="1"/>
          <p:nvPr/>
        </p:nvSpPr>
        <p:spPr>
          <a:xfrm rot="5400000">
            <a:off x="3252807" y="2424802"/>
            <a:ext cx="864852" cy="369332"/>
          </a:xfrm>
          <a:prstGeom prst="rect">
            <a:avLst/>
          </a:prstGeom>
          <a:noFill/>
        </p:spPr>
        <p:txBody>
          <a:bodyPr wrap="none" rtlCol="0">
            <a:spAutoFit/>
          </a:bodyPr>
          <a:lstStyle/>
          <a:p>
            <a:r>
              <a:rPr lang="en-US" dirty="0"/>
              <a:t>AZURE</a:t>
            </a:r>
          </a:p>
        </p:txBody>
      </p:sp>
      <p:sp>
        <p:nvSpPr>
          <p:cNvPr id="10" name="FIELD">
            <a:extLst>
              <a:ext uri="{FF2B5EF4-FFF2-40B4-BE49-F238E27FC236}">
                <a16:creationId xmlns:a16="http://schemas.microsoft.com/office/drawing/2014/main" id="{BAC99215-C041-4205-B1F7-13741CF4AFF7}"/>
              </a:ext>
            </a:extLst>
          </p:cNvPr>
          <p:cNvSpPr txBox="1"/>
          <p:nvPr/>
        </p:nvSpPr>
        <p:spPr>
          <a:xfrm rot="5400000">
            <a:off x="3324398" y="5668782"/>
            <a:ext cx="721672" cy="369332"/>
          </a:xfrm>
          <a:prstGeom prst="rect">
            <a:avLst/>
          </a:prstGeom>
          <a:noFill/>
        </p:spPr>
        <p:txBody>
          <a:bodyPr wrap="none" rtlCol="0">
            <a:spAutoFit/>
          </a:bodyPr>
          <a:lstStyle/>
          <a:p>
            <a:r>
              <a:rPr lang="en-US" dirty="0"/>
              <a:t>FIELD</a:t>
            </a:r>
          </a:p>
        </p:txBody>
      </p:sp>
      <p:grpSp>
        <p:nvGrpSpPr>
          <p:cNvPr id="23" name="Resource Group">
            <a:extLst>
              <a:ext uri="{FF2B5EF4-FFF2-40B4-BE49-F238E27FC236}">
                <a16:creationId xmlns:a16="http://schemas.microsoft.com/office/drawing/2014/main" id="{09D0CC2E-C113-4558-81E6-96EA8788CD31}"/>
              </a:ext>
            </a:extLst>
          </p:cNvPr>
          <p:cNvGrpSpPr/>
          <p:nvPr/>
        </p:nvGrpSpPr>
        <p:grpSpPr>
          <a:xfrm>
            <a:off x="4064000" y="356084"/>
            <a:ext cx="7831669" cy="4819715"/>
            <a:chOff x="5298230" y="146925"/>
            <a:chExt cx="4843975" cy="2981048"/>
          </a:xfrm>
        </p:grpSpPr>
        <p:sp>
          <p:nvSpPr>
            <p:cNvPr id="24" name="Resource Group Boundary">
              <a:extLst>
                <a:ext uri="{FF2B5EF4-FFF2-40B4-BE49-F238E27FC236}">
                  <a16:creationId xmlns:a16="http://schemas.microsoft.com/office/drawing/2014/main" id="{A03516FC-4BC8-4181-8C02-92025A5FB970}"/>
                </a:ext>
              </a:extLst>
            </p:cNvPr>
            <p:cNvSpPr/>
            <p:nvPr/>
          </p:nvSpPr>
          <p:spPr>
            <a:xfrm>
              <a:off x="5298230" y="146925"/>
              <a:ext cx="4843975" cy="2981048"/>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5" name="Resource Group">
              <a:extLst>
                <a:ext uri="{FF2B5EF4-FFF2-40B4-BE49-F238E27FC236}">
                  <a16:creationId xmlns:a16="http://schemas.microsoft.com/office/drawing/2014/main" id="{E47AFAAA-2C99-4CB4-91E6-9BCF45ED73F2}"/>
                </a:ext>
              </a:extLst>
            </p:cNvPr>
            <p:cNvGrpSpPr/>
            <p:nvPr/>
          </p:nvGrpSpPr>
          <p:grpSpPr>
            <a:xfrm>
              <a:off x="5391020" y="270776"/>
              <a:ext cx="957696" cy="271268"/>
              <a:chOff x="5329096" y="235560"/>
              <a:chExt cx="957696" cy="271268"/>
            </a:xfrm>
          </p:grpSpPr>
          <p:grpSp>
            <p:nvGrpSpPr>
              <p:cNvPr id="26" name="Resource Group Icon">
                <a:extLst>
                  <a:ext uri="{FF2B5EF4-FFF2-40B4-BE49-F238E27FC236}">
                    <a16:creationId xmlns:a16="http://schemas.microsoft.com/office/drawing/2014/main" id="{F27ED742-6C92-4361-8F52-D0D689D87BD8}"/>
                  </a:ext>
                </a:extLst>
              </p:cNvPr>
              <p:cNvGrpSpPr>
                <a:grpSpLocks noChangeAspect="1"/>
              </p:cNvGrpSpPr>
              <p:nvPr/>
            </p:nvGrpSpPr>
            <p:grpSpPr>
              <a:xfrm>
                <a:off x="5329096" y="254739"/>
                <a:ext cx="290236" cy="234900"/>
                <a:chOff x="4736118" y="674973"/>
                <a:chExt cx="379735" cy="307335"/>
              </a:xfrm>
            </p:grpSpPr>
            <p:sp>
              <p:nvSpPr>
                <p:cNvPr id="28" name="Freeform: Shape 27">
                  <a:extLst>
                    <a:ext uri="{FF2B5EF4-FFF2-40B4-BE49-F238E27FC236}">
                      <a16:creationId xmlns:a16="http://schemas.microsoft.com/office/drawing/2014/main" id="{71FD9E84-0DAE-4E7E-8837-DA2ADD4811BF}"/>
                    </a:ext>
                  </a:extLst>
                </p:cNvPr>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29" name="Freeform: Shape 28">
                  <a:extLst>
                    <a:ext uri="{FF2B5EF4-FFF2-40B4-BE49-F238E27FC236}">
                      <a16:creationId xmlns:a16="http://schemas.microsoft.com/office/drawing/2014/main" id="{306ACE92-742C-4CBF-BE0F-122932340383}"/>
                    </a:ext>
                  </a:extLst>
                </p:cNvPr>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30" name="Diamond 29">
                  <a:extLst>
                    <a:ext uri="{FF2B5EF4-FFF2-40B4-BE49-F238E27FC236}">
                      <a16:creationId xmlns:a16="http://schemas.microsoft.com/office/drawing/2014/main" id="{3BB8AF38-873D-46FA-9C32-09D6FBF2EACD}"/>
                    </a:ext>
                  </a:extLst>
                </p:cNvPr>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31" name="Freeform: Shape 30">
                  <a:extLst>
                    <a:ext uri="{FF2B5EF4-FFF2-40B4-BE49-F238E27FC236}">
                      <a16:creationId xmlns:a16="http://schemas.microsoft.com/office/drawing/2014/main" id="{2F5E05A1-B205-4419-BF00-0EBEEDE32AE0}"/>
                    </a:ext>
                  </a:extLst>
                </p:cNvPr>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grpSp>
          <p:sp>
            <p:nvSpPr>
              <p:cNvPr id="27" name="TextBox 26">
                <a:extLst>
                  <a:ext uri="{FF2B5EF4-FFF2-40B4-BE49-F238E27FC236}">
                    <a16:creationId xmlns:a16="http://schemas.microsoft.com/office/drawing/2014/main" id="{9D8C3DE3-AA46-4F88-BC0F-70677C6CDC9E}"/>
                  </a:ext>
                </a:extLst>
              </p:cNvPr>
              <p:cNvSpPr txBox="1"/>
              <p:nvPr/>
            </p:nvSpPr>
            <p:spPr>
              <a:xfrm>
                <a:off x="5619331" y="235560"/>
                <a:ext cx="667461" cy="271268"/>
              </a:xfrm>
              <a:prstGeom prst="rect">
                <a:avLst/>
              </a:prstGeom>
              <a:noFill/>
            </p:spPr>
            <p:txBody>
              <a:bodyPr wrap="none" rtlCol="0">
                <a:spAutoFit/>
              </a:bodyPr>
              <a:lstStyle/>
              <a:p>
                <a:pPr defTabSz="932597"/>
                <a:r>
                  <a:rPr lang="en-US" sz="1050" kern="0" dirty="0">
                    <a:solidFill>
                      <a:sysClr val="windowText" lastClr="000000"/>
                    </a:solidFill>
                  </a:rPr>
                  <a:t>Resource Group</a:t>
                </a:r>
                <a:br>
                  <a:rPr lang="en-US" sz="1050" kern="0" dirty="0">
                    <a:solidFill>
                      <a:sysClr val="windowText" lastClr="000000"/>
                    </a:solidFill>
                  </a:rPr>
                </a:br>
                <a:r>
                  <a:rPr lang="en-US" sz="1200" b="1" i="1" kern="0" dirty="0">
                    <a:solidFill>
                      <a:sysClr val="windowText" lastClr="000000"/>
                    </a:solidFill>
                  </a:rPr>
                  <a:t>&lt;name&gt;</a:t>
                </a:r>
                <a:r>
                  <a:rPr lang="en-US" sz="1200" b="1" kern="0" dirty="0">
                    <a:solidFill>
                      <a:sysClr val="windowText" lastClr="000000"/>
                    </a:solidFill>
                  </a:rPr>
                  <a:t>group</a:t>
                </a:r>
              </a:p>
            </p:txBody>
          </p:sp>
        </p:grpSp>
      </p:grpSp>
      <p:sp>
        <p:nvSpPr>
          <p:cNvPr id="33" name="Rectangle: Rounded Corners 32">
            <a:extLst>
              <a:ext uri="{FF2B5EF4-FFF2-40B4-BE49-F238E27FC236}">
                <a16:creationId xmlns:a16="http://schemas.microsoft.com/office/drawing/2014/main" id="{B987C779-CCC0-4051-B1EF-C7FDB15A917D}"/>
              </a:ext>
            </a:extLst>
          </p:cNvPr>
          <p:cNvSpPr/>
          <p:nvPr/>
        </p:nvSpPr>
        <p:spPr>
          <a:xfrm>
            <a:off x="4216885" y="1142733"/>
            <a:ext cx="7482966" cy="1047528"/>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4" name="Rectangle 33">
            <a:extLst>
              <a:ext uri="{FF2B5EF4-FFF2-40B4-BE49-F238E27FC236}">
                <a16:creationId xmlns:a16="http://schemas.microsoft.com/office/drawing/2014/main" id="{4F6269D2-0639-4292-B371-041C5A2314B1}"/>
              </a:ext>
            </a:extLst>
          </p:cNvPr>
          <p:cNvSpPr/>
          <p:nvPr/>
        </p:nvSpPr>
        <p:spPr>
          <a:xfrm>
            <a:off x="4619950" y="1222406"/>
            <a:ext cx="1014492" cy="341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App Service Plan</a:t>
            </a:r>
            <a:br>
              <a:rPr lang="en-US" sz="1100" dirty="0">
                <a:solidFill>
                  <a:srgbClr val="000000"/>
                </a:solidFill>
              </a:rPr>
            </a:br>
            <a:r>
              <a:rPr lang="en-US" sz="1400" b="1" i="1" dirty="0">
                <a:solidFill>
                  <a:srgbClr val="000000"/>
                </a:solidFill>
              </a:rPr>
              <a:t>&lt;name&gt;</a:t>
            </a:r>
            <a:r>
              <a:rPr lang="en-US" sz="1400" b="1" dirty="0">
                <a:solidFill>
                  <a:srgbClr val="000000"/>
                </a:solidFill>
              </a:rPr>
              <a:t>plan</a:t>
            </a:r>
          </a:p>
        </p:txBody>
      </p:sp>
      <p:grpSp>
        <p:nvGrpSpPr>
          <p:cNvPr id="35" name="App Service Plan Icon">
            <a:extLst>
              <a:ext uri="{FF2B5EF4-FFF2-40B4-BE49-F238E27FC236}">
                <a16:creationId xmlns:a16="http://schemas.microsoft.com/office/drawing/2014/main" id="{85B723F9-0EBF-4B08-8B7C-6A6053567FF5}"/>
              </a:ext>
            </a:extLst>
          </p:cNvPr>
          <p:cNvGrpSpPr>
            <a:grpSpLocks noChangeAspect="1"/>
          </p:cNvGrpSpPr>
          <p:nvPr/>
        </p:nvGrpSpPr>
        <p:grpSpPr>
          <a:xfrm>
            <a:off x="4280205" y="1192995"/>
            <a:ext cx="245672" cy="382997"/>
            <a:chOff x="3648075" y="1028700"/>
            <a:chExt cx="4981576" cy="4943476"/>
          </a:xfrm>
        </p:grpSpPr>
        <p:sp>
          <p:nvSpPr>
            <p:cNvPr id="36" name="Rectangle: Rounded Corners 35">
              <a:extLst>
                <a:ext uri="{FF2B5EF4-FFF2-40B4-BE49-F238E27FC236}">
                  <a16:creationId xmlns:a16="http://schemas.microsoft.com/office/drawing/2014/main" id="{D30607A6-E37F-4A49-8F3D-9AEC3538CBC9}"/>
                </a:ext>
              </a:extLst>
            </p:cNvPr>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37" name="Freeform: Shape 36">
              <a:extLst>
                <a:ext uri="{FF2B5EF4-FFF2-40B4-BE49-F238E27FC236}">
                  <a16:creationId xmlns:a16="http://schemas.microsoft.com/office/drawing/2014/main" id="{051CB3FF-89CE-459C-AFE5-F95C39C1A216}"/>
                </a:ext>
              </a:extLst>
            </p:cNvPr>
            <p:cNvSpPr/>
            <p:nvPr/>
          </p:nvSpPr>
          <p:spPr>
            <a:xfrm>
              <a:off x="4086221" y="1485866"/>
              <a:ext cx="2095488" cy="2539407"/>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38" name="Freeform: Shape 37">
              <a:extLst>
                <a:ext uri="{FF2B5EF4-FFF2-40B4-BE49-F238E27FC236}">
                  <a16:creationId xmlns:a16="http://schemas.microsoft.com/office/drawing/2014/main" id="{4EDE1662-DB09-4B4B-B3F1-5A2B081D4D7B}"/>
                </a:ext>
              </a:extLst>
            </p:cNvPr>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grpSp>
          <p:nvGrpSpPr>
            <p:cNvPr id="39" name="Group 38">
              <a:extLst>
                <a:ext uri="{FF2B5EF4-FFF2-40B4-BE49-F238E27FC236}">
                  <a16:creationId xmlns:a16="http://schemas.microsoft.com/office/drawing/2014/main" id="{A65CEDBA-35FF-4E6E-BAB0-18163D468AF6}"/>
                </a:ext>
              </a:extLst>
            </p:cNvPr>
            <p:cNvGrpSpPr/>
            <p:nvPr/>
          </p:nvGrpSpPr>
          <p:grpSpPr>
            <a:xfrm>
              <a:off x="4705350" y="3486151"/>
              <a:ext cx="3924301" cy="2486025"/>
              <a:chOff x="4705350" y="3486151"/>
              <a:chExt cx="3924301" cy="2486025"/>
            </a:xfrm>
          </p:grpSpPr>
          <p:sp>
            <p:nvSpPr>
              <p:cNvPr id="40" name="Freeform: Shape 39">
                <a:extLst>
                  <a:ext uri="{FF2B5EF4-FFF2-40B4-BE49-F238E27FC236}">
                    <a16:creationId xmlns:a16="http://schemas.microsoft.com/office/drawing/2014/main" id="{DA8F1586-3039-487D-B2CC-5A8289AF1A94}"/>
                  </a:ext>
                </a:extLst>
              </p:cNvPr>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41" name="Freeform: Shape 40">
                <a:extLst>
                  <a:ext uri="{FF2B5EF4-FFF2-40B4-BE49-F238E27FC236}">
                    <a16:creationId xmlns:a16="http://schemas.microsoft.com/office/drawing/2014/main" id="{C950F6C2-E5CA-4640-A0E4-6CA9BDEA7A40}"/>
                  </a:ext>
                </a:extLst>
              </p:cNvPr>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grpSp>
      </p:grpSp>
      <p:grpSp>
        <p:nvGrpSpPr>
          <p:cNvPr id="62" name="IoT Hub">
            <a:extLst>
              <a:ext uri="{FF2B5EF4-FFF2-40B4-BE49-F238E27FC236}">
                <a16:creationId xmlns:a16="http://schemas.microsoft.com/office/drawing/2014/main" id="{53795968-010D-4D77-8DF0-BB78523623F2}"/>
              </a:ext>
            </a:extLst>
          </p:cNvPr>
          <p:cNvGrpSpPr/>
          <p:nvPr/>
        </p:nvGrpSpPr>
        <p:grpSpPr>
          <a:xfrm>
            <a:off x="4214019" y="4412473"/>
            <a:ext cx="7454138" cy="508813"/>
            <a:chOff x="1761959" y="5825608"/>
            <a:chExt cx="6075897" cy="293615"/>
          </a:xfrm>
        </p:grpSpPr>
        <p:sp>
          <p:nvSpPr>
            <p:cNvPr id="63" name="Rectangle: Rounded Corners 62">
              <a:extLst>
                <a:ext uri="{FF2B5EF4-FFF2-40B4-BE49-F238E27FC236}">
                  <a16:creationId xmlns:a16="http://schemas.microsoft.com/office/drawing/2014/main" id="{3DA45F52-2F84-45A8-9455-3BA25793D39B}"/>
                </a:ext>
              </a:extLst>
            </p:cNvPr>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4" name="IoT Hub Icon">
              <a:extLst>
                <a:ext uri="{FF2B5EF4-FFF2-40B4-BE49-F238E27FC236}">
                  <a16:creationId xmlns:a16="http://schemas.microsoft.com/office/drawing/2014/main" id="{6F50EF71-D57F-4FF7-84DE-137D7FC114BD}"/>
                </a:ext>
              </a:extLst>
            </p:cNvPr>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400" kern="0">
                <a:solidFill>
                  <a:sysClr val="windowText" lastClr="000000"/>
                </a:solidFill>
              </a:endParaRPr>
            </a:p>
          </p:txBody>
        </p:sp>
        <p:sp>
          <p:nvSpPr>
            <p:cNvPr id="65" name="Rectangle 64">
              <a:extLst>
                <a:ext uri="{FF2B5EF4-FFF2-40B4-BE49-F238E27FC236}">
                  <a16:creationId xmlns:a16="http://schemas.microsoft.com/office/drawing/2014/main" id="{63F8B80F-5CF6-46A8-B9B0-739E91C0D785}"/>
                </a:ext>
              </a:extLst>
            </p:cNvPr>
            <p:cNvSpPr/>
            <p:nvPr/>
          </p:nvSpPr>
          <p:spPr>
            <a:xfrm>
              <a:off x="2068111" y="5874469"/>
              <a:ext cx="858523" cy="20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IoT Hub</a:t>
              </a:r>
              <a:br>
                <a:rPr lang="en-US" sz="1100" dirty="0">
                  <a:solidFill>
                    <a:srgbClr val="000000"/>
                  </a:solidFill>
                </a:rPr>
              </a:br>
              <a:r>
                <a:rPr lang="en-US" sz="1400" b="1" i="1" dirty="0">
                  <a:solidFill>
                    <a:srgbClr val="000000"/>
                  </a:solidFill>
                </a:rPr>
                <a:t>&lt;name&gt;</a:t>
              </a:r>
              <a:r>
                <a:rPr lang="en-US" sz="1400" b="1" dirty="0" err="1">
                  <a:solidFill>
                    <a:srgbClr val="000000"/>
                  </a:solidFill>
                </a:rPr>
                <a:t>iot</a:t>
              </a:r>
              <a:endParaRPr lang="en-US" sz="1400" b="1" dirty="0">
                <a:solidFill>
                  <a:srgbClr val="000000"/>
                </a:solidFill>
              </a:endParaRPr>
            </a:p>
          </p:txBody>
        </p:sp>
      </p:grpSp>
      <p:grpSp>
        <p:nvGrpSpPr>
          <p:cNvPr id="66" name="Stream Analytics Job">
            <a:extLst>
              <a:ext uri="{FF2B5EF4-FFF2-40B4-BE49-F238E27FC236}">
                <a16:creationId xmlns:a16="http://schemas.microsoft.com/office/drawing/2014/main" id="{0965B280-96EE-498D-B069-02531E22DD5A}"/>
              </a:ext>
            </a:extLst>
          </p:cNvPr>
          <p:cNvGrpSpPr/>
          <p:nvPr/>
        </p:nvGrpSpPr>
        <p:grpSpPr>
          <a:xfrm>
            <a:off x="4214020" y="3671331"/>
            <a:ext cx="7454134" cy="508813"/>
            <a:chOff x="1720920" y="5874211"/>
            <a:chExt cx="4301484" cy="293615"/>
          </a:xfrm>
        </p:grpSpPr>
        <p:sp>
          <p:nvSpPr>
            <p:cNvPr id="67" name="Rectangle: Rounded Corners 66">
              <a:extLst>
                <a:ext uri="{FF2B5EF4-FFF2-40B4-BE49-F238E27FC236}">
                  <a16:creationId xmlns:a16="http://schemas.microsoft.com/office/drawing/2014/main" id="{43A89E90-9235-4103-9F79-171641550D09}"/>
                </a:ext>
              </a:extLst>
            </p:cNvPr>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8" name="Rectangle 67">
              <a:extLst>
                <a:ext uri="{FF2B5EF4-FFF2-40B4-BE49-F238E27FC236}">
                  <a16:creationId xmlns:a16="http://schemas.microsoft.com/office/drawing/2014/main" id="{CDD3B90B-262B-4374-A49E-230315A5318A}"/>
                </a:ext>
              </a:extLst>
            </p:cNvPr>
            <p:cNvSpPr/>
            <p:nvPr/>
          </p:nvSpPr>
          <p:spPr>
            <a:xfrm>
              <a:off x="2027071" y="5923072"/>
              <a:ext cx="870533" cy="22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Stream Analytics Job</a:t>
              </a:r>
              <a:br>
                <a:rPr lang="en-US" sz="1100" dirty="0">
                  <a:solidFill>
                    <a:srgbClr val="000000"/>
                  </a:solidFill>
                </a:rPr>
              </a:br>
              <a:r>
                <a:rPr lang="en-US" sz="1400" b="1" i="1" dirty="0">
                  <a:solidFill>
                    <a:srgbClr val="000000"/>
                  </a:solidFill>
                </a:rPr>
                <a:t>&lt;name&gt;</a:t>
              </a:r>
              <a:r>
                <a:rPr lang="en-US" sz="1400" b="1" dirty="0">
                  <a:solidFill>
                    <a:srgbClr val="000000"/>
                  </a:solidFill>
                </a:rPr>
                <a:t>job</a:t>
              </a:r>
            </a:p>
          </p:txBody>
        </p:sp>
        <p:sp>
          <p:nvSpPr>
            <p:cNvPr id="69" name="Stream Analytics Icon">
              <a:extLst>
                <a:ext uri="{FF2B5EF4-FFF2-40B4-BE49-F238E27FC236}">
                  <a16:creationId xmlns:a16="http://schemas.microsoft.com/office/drawing/2014/main" id="{18519077-CB73-45EE-AF63-54289EA73A24}"/>
                </a:ext>
              </a:extLst>
            </p:cNvPr>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grpSp>
      <p:sp>
        <p:nvSpPr>
          <p:cNvPr id="71" name="Rectangle: Rounded Corners 70">
            <a:extLst>
              <a:ext uri="{FF2B5EF4-FFF2-40B4-BE49-F238E27FC236}">
                <a16:creationId xmlns:a16="http://schemas.microsoft.com/office/drawing/2014/main" id="{0CCDA3EE-042F-4DF3-98D9-948E91D215BD}"/>
              </a:ext>
            </a:extLst>
          </p:cNvPr>
          <p:cNvSpPr/>
          <p:nvPr/>
        </p:nvSpPr>
        <p:spPr>
          <a:xfrm>
            <a:off x="4214019" y="2407143"/>
            <a:ext cx="3660389" cy="104582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3" name="Rectangle 72">
            <a:extLst>
              <a:ext uri="{FF2B5EF4-FFF2-40B4-BE49-F238E27FC236}">
                <a16:creationId xmlns:a16="http://schemas.microsoft.com/office/drawing/2014/main" id="{275B92B1-B18D-4816-96F3-3B0FD3DEFB62}"/>
              </a:ext>
            </a:extLst>
          </p:cNvPr>
          <p:cNvSpPr/>
          <p:nvPr/>
        </p:nvSpPr>
        <p:spPr>
          <a:xfrm>
            <a:off x="4741986" y="2500073"/>
            <a:ext cx="1202879" cy="363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Storage Account</a:t>
            </a:r>
            <a:br>
              <a:rPr lang="en-US" sz="1100" dirty="0">
                <a:solidFill>
                  <a:srgbClr val="000000"/>
                </a:solidFill>
              </a:rPr>
            </a:br>
            <a:r>
              <a:rPr lang="en-US" sz="1400" b="1" i="1" dirty="0">
                <a:solidFill>
                  <a:srgbClr val="000000"/>
                </a:solidFill>
              </a:rPr>
              <a:t>&lt;name&gt;</a:t>
            </a:r>
            <a:r>
              <a:rPr lang="en-US" sz="1400" b="1" dirty="0">
                <a:solidFill>
                  <a:srgbClr val="000000"/>
                </a:solidFill>
              </a:rPr>
              <a:t>storage</a:t>
            </a:r>
          </a:p>
        </p:txBody>
      </p:sp>
      <p:sp>
        <p:nvSpPr>
          <p:cNvPr id="77" name="Rectangle: Rounded Corners 76">
            <a:extLst>
              <a:ext uri="{FF2B5EF4-FFF2-40B4-BE49-F238E27FC236}">
                <a16:creationId xmlns:a16="http://schemas.microsoft.com/office/drawing/2014/main" id="{5096C439-D664-4D71-8F20-FC5FE0C4C6BD}"/>
              </a:ext>
            </a:extLst>
          </p:cNvPr>
          <p:cNvSpPr/>
          <p:nvPr/>
        </p:nvSpPr>
        <p:spPr>
          <a:xfrm>
            <a:off x="4760766" y="2914205"/>
            <a:ext cx="3081945" cy="5088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8" name="Rectangle 77">
            <a:extLst>
              <a:ext uri="{FF2B5EF4-FFF2-40B4-BE49-F238E27FC236}">
                <a16:creationId xmlns:a16="http://schemas.microsoft.com/office/drawing/2014/main" id="{6D8543DC-E596-44ED-B3A6-C85D8654F614}"/>
              </a:ext>
            </a:extLst>
          </p:cNvPr>
          <p:cNvSpPr/>
          <p:nvPr/>
        </p:nvSpPr>
        <p:spPr>
          <a:xfrm>
            <a:off x="5291299" y="3024273"/>
            <a:ext cx="1791673" cy="346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Storage Table</a:t>
            </a:r>
          </a:p>
          <a:p>
            <a:r>
              <a:rPr lang="en-US" sz="1400" b="1" dirty="0" err="1">
                <a:solidFill>
                  <a:srgbClr val="000000"/>
                </a:solidFill>
              </a:rPr>
              <a:t>TemperatureRecords</a:t>
            </a:r>
            <a:endParaRPr lang="en-US" sz="1400" b="1" dirty="0">
              <a:solidFill>
                <a:srgbClr val="000000"/>
              </a:solidFill>
            </a:endParaRPr>
          </a:p>
        </p:txBody>
      </p:sp>
      <p:grpSp>
        <p:nvGrpSpPr>
          <p:cNvPr id="82" name="Service Bus Namespace">
            <a:extLst>
              <a:ext uri="{FF2B5EF4-FFF2-40B4-BE49-F238E27FC236}">
                <a16:creationId xmlns:a16="http://schemas.microsoft.com/office/drawing/2014/main" id="{DC038053-E4A4-4A18-BC65-8AD8B7F19DF0}"/>
              </a:ext>
            </a:extLst>
          </p:cNvPr>
          <p:cNvGrpSpPr/>
          <p:nvPr/>
        </p:nvGrpSpPr>
        <p:grpSpPr>
          <a:xfrm>
            <a:off x="8039463" y="2407141"/>
            <a:ext cx="3660389" cy="1045826"/>
            <a:chOff x="2279142" y="5368912"/>
            <a:chExt cx="2112264" cy="603504"/>
          </a:xfrm>
        </p:grpSpPr>
        <p:sp>
          <p:nvSpPr>
            <p:cNvPr id="83" name="Rectangle: Rounded Corners 82">
              <a:extLst>
                <a:ext uri="{FF2B5EF4-FFF2-40B4-BE49-F238E27FC236}">
                  <a16:creationId xmlns:a16="http://schemas.microsoft.com/office/drawing/2014/main" id="{1E996D57-9C53-40FA-B475-015B6009EE69}"/>
                </a:ext>
              </a:extLst>
            </p:cNvPr>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4" name="Event Hubs Icon">
              <a:extLst>
                <a:ext uri="{FF2B5EF4-FFF2-40B4-BE49-F238E27FC236}">
                  <a16:creationId xmlns:a16="http://schemas.microsoft.com/office/drawing/2014/main" id="{52E71A83-2000-4529-80BE-F68456A7E8CA}"/>
                </a:ext>
              </a:extLst>
            </p:cNvPr>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sp>
          <p:nvSpPr>
            <p:cNvPr id="85" name="Rectangle 84">
              <a:extLst>
                <a:ext uri="{FF2B5EF4-FFF2-40B4-BE49-F238E27FC236}">
                  <a16:creationId xmlns:a16="http://schemas.microsoft.com/office/drawing/2014/main" id="{1818DA77-8414-495B-86E8-1024FB335E44}"/>
                </a:ext>
              </a:extLst>
            </p:cNvPr>
            <p:cNvSpPr/>
            <p:nvPr/>
          </p:nvSpPr>
          <p:spPr>
            <a:xfrm>
              <a:off x="2587967" y="5417773"/>
              <a:ext cx="712948" cy="186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Service Bus Namespace</a:t>
              </a:r>
              <a:br>
                <a:rPr lang="en-US" sz="1100" dirty="0">
                  <a:solidFill>
                    <a:srgbClr val="000000"/>
                  </a:solidFill>
                </a:rPr>
              </a:br>
              <a:r>
                <a:rPr lang="en-US" sz="1400" b="1" dirty="0">
                  <a:solidFill>
                    <a:srgbClr val="000000"/>
                  </a:solidFill>
                </a:rPr>
                <a:t>&lt;name&gt;ns</a:t>
              </a:r>
            </a:p>
          </p:txBody>
        </p:sp>
      </p:grpSp>
      <p:grpSp>
        <p:nvGrpSpPr>
          <p:cNvPr id="86" name="Event Hub">
            <a:extLst>
              <a:ext uri="{FF2B5EF4-FFF2-40B4-BE49-F238E27FC236}">
                <a16:creationId xmlns:a16="http://schemas.microsoft.com/office/drawing/2014/main" id="{A9C5C2A3-9C6D-4727-9B99-9A34C7AB4EC2}"/>
              </a:ext>
            </a:extLst>
          </p:cNvPr>
          <p:cNvGrpSpPr/>
          <p:nvPr/>
        </p:nvGrpSpPr>
        <p:grpSpPr>
          <a:xfrm>
            <a:off x="8586211" y="2914204"/>
            <a:ext cx="3081945" cy="508813"/>
            <a:chOff x="2594648" y="5661518"/>
            <a:chExt cx="1778467" cy="293615"/>
          </a:xfrm>
        </p:grpSpPr>
        <p:sp>
          <p:nvSpPr>
            <p:cNvPr id="87" name="Rectangle: Rounded Corners 86">
              <a:extLst>
                <a:ext uri="{FF2B5EF4-FFF2-40B4-BE49-F238E27FC236}">
                  <a16:creationId xmlns:a16="http://schemas.microsoft.com/office/drawing/2014/main" id="{817809CB-928C-49DD-82F1-BBA1C9AE2AF5}"/>
                </a:ext>
              </a:extLst>
            </p:cNvPr>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8" name="Event Hubs Icon">
              <a:extLst>
                <a:ext uri="{FF2B5EF4-FFF2-40B4-BE49-F238E27FC236}">
                  <a16:creationId xmlns:a16="http://schemas.microsoft.com/office/drawing/2014/main" id="{CE67E99B-5435-4EAA-9A46-347993E34F60}"/>
                </a:ext>
              </a:extLst>
            </p:cNvPr>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sp>
          <p:nvSpPr>
            <p:cNvPr id="89" name="Rectangle 88">
              <a:extLst>
                <a:ext uri="{FF2B5EF4-FFF2-40B4-BE49-F238E27FC236}">
                  <a16:creationId xmlns:a16="http://schemas.microsoft.com/office/drawing/2014/main" id="{003D7BC9-0547-45FC-A683-F04A6FABAA9A}"/>
                </a:ext>
              </a:extLst>
            </p:cNvPr>
            <p:cNvSpPr/>
            <p:nvPr/>
          </p:nvSpPr>
          <p:spPr>
            <a:xfrm>
              <a:off x="2900798" y="5710378"/>
              <a:ext cx="948815" cy="20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Event Hub</a:t>
              </a:r>
            </a:p>
            <a:p>
              <a:r>
                <a:rPr lang="en-US" sz="1400" b="1" dirty="0" err="1">
                  <a:solidFill>
                    <a:srgbClr val="000000"/>
                  </a:solidFill>
                </a:rPr>
                <a:t>TemperatureAlerts</a:t>
              </a:r>
              <a:endParaRPr lang="en-US" sz="1400" b="1" dirty="0">
                <a:solidFill>
                  <a:srgbClr val="000000"/>
                </a:solidFill>
              </a:endParaRPr>
            </a:p>
            <a:p>
              <a:endParaRPr lang="en-US" sz="1400" b="1" dirty="0">
                <a:solidFill>
                  <a:srgbClr val="000000"/>
                </a:solidFill>
              </a:endParaRPr>
            </a:p>
          </p:txBody>
        </p:sp>
      </p:grpSp>
      <p:grpSp>
        <p:nvGrpSpPr>
          <p:cNvPr id="90" name="Web App">
            <a:extLst>
              <a:ext uri="{FF2B5EF4-FFF2-40B4-BE49-F238E27FC236}">
                <a16:creationId xmlns:a16="http://schemas.microsoft.com/office/drawing/2014/main" id="{EE8834B8-1D1D-4DDD-928B-CE85D738F319}"/>
              </a:ext>
            </a:extLst>
          </p:cNvPr>
          <p:cNvGrpSpPr/>
          <p:nvPr/>
        </p:nvGrpSpPr>
        <p:grpSpPr>
          <a:xfrm>
            <a:off x="4265282" y="1622596"/>
            <a:ext cx="3577428" cy="508813"/>
            <a:chOff x="-142435" y="3085808"/>
            <a:chExt cx="2064391" cy="293615"/>
          </a:xfrm>
        </p:grpSpPr>
        <p:sp>
          <p:nvSpPr>
            <p:cNvPr id="91" name="Rectangle: Rounded Corners 90">
              <a:extLst>
                <a:ext uri="{FF2B5EF4-FFF2-40B4-BE49-F238E27FC236}">
                  <a16:creationId xmlns:a16="http://schemas.microsoft.com/office/drawing/2014/main" id="{7920F6D7-BB44-4913-8D5D-80225CD95A55}"/>
                </a:ext>
              </a:extLst>
            </p:cNvPr>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2" name="Rectangle 91">
              <a:extLst>
                <a:ext uri="{FF2B5EF4-FFF2-40B4-BE49-F238E27FC236}">
                  <a16:creationId xmlns:a16="http://schemas.microsoft.com/office/drawing/2014/main" id="{DBE4D071-9527-451C-A0F2-8ED4CD52A2DD}"/>
                </a:ext>
              </a:extLst>
            </p:cNvPr>
            <p:cNvSpPr/>
            <p:nvPr/>
          </p:nvSpPr>
          <p:spPr>
            <a:xfrm>
              <a:off x="163715" y="3134669"/>
              <a:ext cx="663070" cy="188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Web App</a:t>
              </a:r>
              <a:br>
                <a:rPr lang="en-US" sz="1100" dirty="0">
                  <a:solidFill>
                    <a:srgbClr val="000000"/>
                  </a:solidFill>
                </a:rPr>
              </a:br>
              <a:r>
                <a:rPr lang="en-US" sz="1400" b="1" i="1" dirty="0">
                  <a:solidFill>
                    <a:srgbClr val="000000"/>
                  </a:solidFill>
                </a:rPr>
                <a:t>&lt;name&gt;</a:t>
              </a:r>
              <a:r>
                <a:rPr lang="en-US" sz="1400" b="1" dirty="0">
                  <a:solidFill>
                    <a:srgbClr val="000000"/>
                  </a:solidFill>
                </a:rPr>
                <a:t>web</a:t>
              </a:r>
            </a:p>
          </p:txBody>
        </p:sp>
        <p:sp>
          <p:nvSpPr>
            <p:cNvPr id="93" name="Web App Icon">
              <a:extLst>
                <a:ext uri="{FF2B5EF4-FFF2-40B4-BE49-F238E27FC236}">
                  <a16:creationId xmlns:a16="http://schemas.microsoft.com/office/drawing/2014/main" id="{B26B0660-8CCE-4EBD-9A23-77FFE83F29C1}"/>
                </a:ext>
              </a:extLst>
            </p:cNvPr>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20" name="Stream Analytics IoT Input">
            <a:extLst>
              <a:ext uri="{FF2B5EF4-FFF2-40B4-BE49-F238E27FC236}">
                <a16:creationId xmlns:a16="http://schemas.microsoft.com/office/drawing/2014/main" id="{67408CC5-332B-4218-9314-88A0A254B067}"/>
              </a:ext>
            </a:extLst>
          </p:cNvPr>
          <p:cNvSpPr/>
          <p:nvPr/>
        </p:nvSpPr>
        <p:spPr>
          <a:xfrm rot="5400000">
            <a:off x="7566242" y="4145508"/>
            <a:ext cx="83509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INPUT</a:t>
            </a:r>
          </a:p>
        </p:txBody>
      </p:sp>
      <p:sp>
        <p:nvSpPr>
          <p:cNvPr id="121" name="Stream Analytics Event Hub Output">
            <a:extLst>
              <a:ext uri="{FF2B5EF4-FFF2-40B4-BE49-F238E27FC236}">
                <a16:creationId xmlns:a16="http://schemas.microsoft.com/office/drawing/2014/main" id="{42CF577D-E221-4CFD-9DE8-995BA7EE2E5E}"/>
              </a:ext>
            </a:extLst>
          </p:cNvPr>
          <p:cNvSpPr/>
          <p:nvPr/>
        </p:nvSpPr>
        <p:spPr>
          <a:xfrm rot="5400000">
            <a:off x="10570247" y="3451900"/>
            <a:ext cx="738104"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OUTPUT</a:t>
            </a:r>
          </a:p>
        </p:txBody>
      </p:sp>
      <p:sp>
        <p:nvSpPr>
          <p:cNvPr id="122" name="Stream Analytics SQL Output">
            <a:extLst>
              <a:ext uri="{FF2B5EF4-FFF2-40B4-BE49-F238E27FC236}">
                <a16:creationId xmlns:a16="http://schemas.microsoft.com/office/drawing/2014/main" id="{40A2D7B8-A0DA-4E3B-A5DF-C98692053813}"/>
              </a:ext>
            </a:extLst>
          </p:cNvPr>
          <p:cNvSpPr/>
          <p:nvPr/>
        </p:nvSpPr>
        <p:spPr>
          <a:xfrm rot="5400000">
            <a:off x="6693417" y="3477291"/>
            <a:ext cx="68732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OUTPUT</a:t>
            </a:r>
          </a:p>
        </p:txBody>
      </p:sp>
      <p:sp>
        <p:nvSpPr>
          <p:cNvPr id="123" name="Web SQL Query">
            <a:extLst>
              <a:ext uri="{FF2B5EF4-FFF2-40B4-BE49-F238E27FC236}">
                <a16:creationId xmlns:a16="http://schemas.microsoft.com/office/drawing/2014/main" id="{5F97A43F-7C42-49E5-A18B-12821D88BE71}"/>
              </a:ext>
            </a:extLst>
          </p:cNvPr>
          <p:cNvSpPr/>
          <p:nvPr/>
        </p:nvSpPr>
        <p:spPr>
          <a:xfrm rot="5400000">
            <a:off x="6290779" y="2335928"/>
            <a:ext cx="149383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QUERY</a:t>
            </a:r>
          </a:p>
        </p:txBody>
      </p:sp>
      <p:sp>
        <p:nvSpPr>
          <p:cNvPr id="125" name="Function Receive Event Hub">
            <a:extLst>
              <a:ext uri="{FF2B5EF4-FFF2-40B4-BE49-F238E27FC236}">
                <a16:creationId xmlns:a16="http://schemas.microsoft.com/office/drawing/2014/main" id="{F1F0F5BD-C628-40F2-9211-A14FC0E8BE61}"/>
              </a:ext>
            </a:extLst>
          </p:cNvPr>
          <p:cNvSpPr/>
          <p:nvPr/>
        </p:nvSpPr>
        <p:spPr>
          <a:xfrm rot="5400000">
            <a:off x="10396213" y="2431137"/>
            <a:ext cx="1086171"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RECEIVE</a:t>
            </a:r>
          </a:p>
        </p:txBody>
      </p:sp>
      <p:sp>
        <p:nvSpPr>
          <p:cNvPr id="53" name="Storage Account Icon">
            <a:extLst>
              <a:ext uri="{FF2B5EF4-FFF2-40B4-BE49-F238E27FC236}">
                <a16:creationId xmlns:a16="http://schemas.microsoft.com/office/drawing/2014/main" id="{B6DCD819-0E45-4D0D-BD39-E2B383BC5910}"/>
              </a:ext>
            </a:extLst>
          </p:cNvPr>
          <p:cNvSpPr>
            <a:spLocks noChangeAspect="1" noEditPoints="1"/>
          </p:cNvSpPr>
          <p:nvPr/>
        </p:nvSpPr>
        <p:spPr bwMode="auto">
          <a:xfrm>
            <a:off x="4318050" y="2503091"/>
            <a:ext cx="348609" cy="297902"/>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400" kern="0">
              <a:solidFill>
                <a:sysClr val="windowText" lastClr="000000"/>
              </a:solidFill>
            </a:endParaRPr>
          </a:p>
        </p:txBody>
      </p:sp>
      <p:sp>
        <p:nvSpPr>
          <p:cNvPr id="130" name="Storage Icon">
            <a:extLst>
              <a:ext uri="{FF2B5EF4-FFF2-40B4-BE49-F238E27FC236}">
                <a16:creationId xmlns:a16="http://schemas.microsoft.com/office/drawing/2014/main" id="{031B0959-37F1-4A02-AF6F-EE0E58248DAB}"/>
              </a:ext>
            </a:extLst>
          </p:cNvPr>
          <p:cNvSpPr>
            <a:spLocks noChangeAspect="1"/>
          </p:cNvSpPr>
          <p:nvPr/>
        </p:nvSpPr>
        <p:spPr>
          <a:xfrm>
            <a:off x="4847359" y="3025263"/>
            <a:ext cx="345464" cy="286692"/>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pic>
        <p:nvPicPr>
          <p:cNvPr id="1029" name="Picture 1028">
            <a:extLst>
              <a:ext uri="{FF2B5EF4-FFF2-40B4-BE49-F238E27FC236}">
                <a16:creationId xmlns:a16="http://schemas.microsoft.com/office/drawing/2014/main" id="{510DC788-F04B-4749-BD4B-6B036AB76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44475" y="5350546"/>
            <a:ext cx="1866345" cy="1530986"/>
          </a:xfrm>
          <a:prstGeom prst="rect">
            <a:avLst/>
          </a:prstGeom>
        </p:spPr>
      </p:pic>
      <p:sp>
        <p:nvSpPr>
          <p:cNvPr id="115" name="Uplink">
            <a:extLst>
              <a:ext uri="{FF2B5EF4-FFF2-40B4-BE49-F238E27FC236}">
                <a16:creationId xmlns:a16="http://schemas.microsoft.com/office/drawing/2014/main" id="{A0F6E528-4501-4BEF-9519-9E43D3CFCAB5}"/>
              </a:ext>
            </a:extLst>
          </p:cNvPr>
          <p:cNvSpPr/>
          <p:nvPr/>
        </p:nvSpPr>
        <p:spPr>
          <a:xfrm rot="5400000">
            <a:off x="7146417" y="5012447"/>
            <a:ext cx="1070775"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SEND D2C</a:t>
            </a:r>
          </a:p>
        </p:txBody>
      </p:sp>
      <p:sp>
        <p:nvSpPr>
          <p:cNvPr id="127" name="Downlink">
            <a:extLst>
              <a:ext uri="{FF2B5EF4-FFF2-40B4-BE49-F238E27FC236}">
                <a16:creationId xmlns:a16="http://schemas.microsoft.com/office/drawing/2014/main" id="{AB42B3B1-820A-440E-A6F9-47F7692FFDB2}"/>
              </a:ext>
            </a:extLst>
          </p:cNvPr>
          <p:cNvSpPr/>
          <p:nvPr/>
        </p:nvSpPr>
        <p:spPr>
          <a:xfrm rot="5400000">
            <a:off x="7818396" y="5012446"/>
            <a:ext cx="1070774" cy="356662"/>
          </a:xfrm>
          <a:prstGeom prst="rightArrow">
            <a:avLst/>
          </a:prstGeom>
          <a:solidFill>
            <a:schemeClr val="accent4"/>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1050" dirty="0">
                <a:solidFill>
                  <a:schemeClr val="tx1"/>
                </a:solidFill>
              </a:rPr>
              <a:t>RECEIVE C2D</a:t>
            </a:r>
          </a:p>
        </p:txBody>
      </p:sp>
      <p:grpSp>
        <p:nvGrpSpPr>
          <p:cNvPr id="1033" name="Group 1032">
            <a:extLst>
              <a:ext uri="{FF2B5EF4-FFF2-40B4-BE49-F238E27FC236}">
                <a16:creationId xmlns:a16="http://schemas.microsoft.com/office/drawing/2014/main" id="{6B7CB3DD-B91C-49F8-A8AB-84CD3B461DDD}"/>
              </a:ext>
            </a:extLst>
          </p:cNvPr>
          <p:cNvGrpSpPr/>
          <p:nvPr/>
        </p:nvGrpSpPr>
        <p:grpSpPr>
          <a:xfrm>
            <a:off x="250758" y="1136756"/>
            <a:ext cx="2136084" cy="1545120"/>
            <a:chOff x="250758" y="1136756"/>
            <a:chExt cx="2136084" cy="1545120"/>
          </a:xfrm>
        </p:grpSpPr>
        <p:pic>
          <p:nvPicPr>
            <p:cNvPr id="1032" name="Picture 1031">
              <a:extLst>
                <a:ext uri="{FF2B5EF4-FFF2-40B4-BE49-F238E27FC236}">
                  <a16:creationId xmlns:a16="http://schemas.microsoft.com/office/drawing/2014/main" id="{14BC0164-6B60-4BD7-ACB2-CF6FA05407A5}"/>
                </a:ext>
              </a:extLst>
            </p:cNvPr>
            <p:cNvPicPr>
              <a:picLocks noChangeAspect="1"/>
            </p:cNvPicPr>
            <p:nvPr/>
          </p:nvPicPr>
          <p:blipFill>
            <a:blip r:embed="rId4"/>
            <a:stretch>
              <a:fillRect/>
            </a:stretch>
          </p:blipFill>
          <p:spPr>
            <a:xfrm>
              <a:off x="511375" y="1236534"/>
              <a:ext cx="1612219" cy="956882"/>
            </a:xfrm>
            <a:prstGeom prst="rect">
              <a:avLst/>
            </a:prstGeom>
          </p:spPr>
        </p:pic>
        <p:sp>
          <p:nvSpPr>
            <p:cNvPr id="137" name="Laptop">
              <a:extLst>
                <a:ext uri="{FF2B5EF4-FFF2-40B4-BE49-F238E27FC236}">
                  <a16:creationId xmlns:a16="http://schemas.microsoft.com/office/drawing/2014/main" id="{2FABAE4B-714F-4A5D-A885-2CFCCC2B169F}"/>
                </a:ext>
              </a:extLst>
            </p:cNvPr>
            <p:cNvSpPr/>
            <p:nvPr/>
          </p:nvSpPr>
          <p:spPr>
            <a:xfrm>
              <a:off x="250758" y="1136756"/>
              <a:ext cx="2136084" cy="154512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39" name="Web SQL Query">
            <a:extLst>
              <a:ext uri="{FF2B5EF4-FFF2-40B4-BE49-F238E27FC236}">
                <a16:creationId xmlns:a16="http://schemas.microsoft.com/office/drawing/2014/main" id="{0767C5B3-DC72-4D9D-9665-192AC02A9BFB}"/>
              </a:ext>
            </a:extLst>
          </p:cNvPr>
          <p:cNvSpPr/>
          <p:nvPr/>
        </p:nvSpPr>
        <p:spPr>
          <a:xfrm>
            <a:off x="2201731" y="1560163"/>
            <a:ext cx="2130315"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GET</a:t>
            </a:r>
          </a:p>
        </p:txBody>
      </p:sp>
      <p:sp>
        <p:nvSpPr>
          <p:cNvPr id="145" name="Freeform: Shape 144">
            <a:extLst>
              <a:ext uri="{FF2B5EF4-FFF2-40B4-BE49-F238E27FC236}">
                <a16:creationId xmlns:a16="http://schemas.microsoft.com/office/drawing/2014/main" id="{F0D9A75A-9103-4AAD-A2AF-575CADB76637}"/>
              </a:ext>
            </a:extLst>
          </p:cNvPr>
          <p:cNvSpPr/>
          <p:nvPr/>
        </p:nvSpPr>
        <p:spPr>
          <a:xfrm rot="5400000">
            <a:off x="1819668" y="2406520"/>
            <a:ext cx="2887827" cy="2016346"/>
          </a:xfrm>
          <a:custGeom>
            <a:avLst/>
            <a:gdLst>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4895 w 2887827"/>
              <a:gd name="connsiteY11" fmla="*/ 1353929 h 2016346"/>
              <a:gd name="connsiteX12" fmla="*/ 2794895 w 2887827"/>
              <a:gd name="connsiteY12" fmla="*/ 1475345 h 2016346"/>
              <a:gd name="connsiteX13" fmla="*/ 178331 w 2887827"/>
              <a:gd name="connsiteY13" fmla="*/ 1475345 h 2016346"/>
              <a:gd name="connsiteX14" fmla="*/ 178331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4895 w 2887827"/>
              <a:gd name="connsiteY11" fmla="*/ 1475345 h 2016346"/>
              <a:gd name="connsiteX12" fmla="*/ 178331 w 2887827"/>
              <a:gd name="connsiteY12" fmla="*/ 1475345 h 2016346"/>
              <a:gd name="connsiteX13" fmla="*/ 178331 w 2887827"/>
              <a:gd name="connsiteY13" fmla="*/ 2016346 h 2016346"/>
              <a:gd name="connsiteX14" fmla="*/ 0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6486 w 2887827"/>
              <a:gd name="connsiteY11" fmla="*/ 1475345 h 2016346"/>
              <a:gd name="connsiteX12" fmla="*/ 178331 w 2887827"/>
              <a:gd name="connsiteY12" fmla="*/ 1475345 h 2016346"/>
              <a:gd name="connsiteX13" fmla="*/ 178331 w 2887827"/>
              <a:gd name="connsiteY13" fmla="*/ 2016346 h 2016346"/>
              <a:gd name="connsiteX14" fmla="*/ 0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6486 w 2887827"/>
              <a:gd name="connsiteY10" fmla="*/ 1475345 h 2016346"/>
              <a:gd name="connsiteX11" fmla="*/ 178331 w 2887827"/>
              <a:gd name="connsiteY11" fmla="*/ 1475345 h 2016346"/>
              <a:gd name="connsiteX12" fmla="*/ 178331 w 2887827"/>
              <a:gd name="connsiteY12" fmla="*/ 2016346 h 2016346"/>
              <a:gd name="connsiteX13" fmla="*/ 0 w 2887827"/>
              <a:gd name="connsiteY13" fmla="*/ 2016346 h 201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827" h="2016346">
                <a:moveTo>
                  <a:pt x="0" y="2016346"/>
                </a:moveTo>
                <a:lnTo>
                  <a:pt x="0" y="1408994"/>
                </a:lnTo>
                <a:lnTo>
                  <a:pt x="1" y="1408994"/>
                </a:lnTo>
                <a:lnTo>
                  <a:pt x="1" y="1297014"/>
                </a:lnTo>
                <a:lnTo>
                  <a:pt x="2620331" y="1297014"/>
                </a:lnTo>
                <a:lnTo>
                  <a:pt x="2620331" y="178332"/>
                </a:lnTo>
                <a:lnTo>
                  <a:pt x="2531165" y="178332"/>
                </a:lnTo>
                <a:lnTo>
                  <a:pt x="2709496" y="0"/>
                </a:lnTo>
                <a:lnTo>
                  <a:pt x="2887827" y="178332"/>
                </a:lnTo>
                <a:lnTo>
                  <a:pt x="2798662" y="178332"/>
                </a:lnTo>
                <a:cubicBezTo>
                  <a:pt x="2797937" y="610670"/>
                  <a:pt x="2797211" y="1043007"/>
                  <a:pt x="2796486" y="1475345"/>
                </a:cubicBezTo>
                <a:lnTo>
                  <a:pt x="178331" y="1475345"/>
                </a:lnTo>
                <a:lnTo>
                  <a:pt x="178331" y="2016346"/>
                </a:lnTo>
                <a:lnTo>
                  <a:pt x="0" y="2016346"/>
                </a:lnTo>
                <a:close/>
              </a:path>
            </a:pathLst>
          </a:cu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F36AD03-8E28-4459-A3BB-3270DAC64CF7}"/>
              </a:ext>
            </a:extLst>
          </p:cNvPr>
          <p:cNvSpPr txBox="1"/>
          <p:nvPr/>
        </p:nvSpPr>
        <p:spPr>
          <a:xfrm>
            <a:off x="3121291" y="4550586"/>
            <a:ext cx="737702" cy="253916"/>
          </a:xfrm>
          <a:prstGeom prst="rect">
            <a:avLst/>
          </a:prstGeom>
          <a:noFill/>
        </p:spPr>
        <p:txBody>
          <a:bodyPr wrap="none" rtlCol="0">
            <a:spAutoFit/>
          </a:bodyPr>
          <a:lstStyle/>
          <a:p>
            <a:r>
              <a:rPr lang="en-US" sz="1050" dirty="0"/>
              <a:t>SEND C2D</a:t>
            </a:r>
          </a:p>
        </p:txBody>
      </p:sp>
      <p:sp>
        <p:nvSpPr>
          <p:cNvPr id="1034" name="TextBox 1033">
            <a:extLst>
              <a:ext uri="{FF2B5EF4-FFF2-40B4-BE49-F238E27FC236}">
                <a16:creationId xmlns:a16="http://schemas.microsoft.com/office/drawing/2014/main" id="{5B7F47C3-817A-4EAC-BE92-F89463A8353F}"/>
              </a:ext>
            </a:extLst>
          </p:cNvPr>
          <p:cNvSpPr txBox="1"/>
          <p:nvPr/>
        </p:nvSpPr>
        <p:spPr>
          <a:xfrm>
            <a:off x="382313" y="4788377"/>
            <a:ext cx="2558970" cy="1200329"/>
          </a:xfrm>
          <a:prstGeom prst="rect">
            <a:avLst/>
          </a:prstGeom>
          <a:noFill/>
        </p:spPr>
        <p:txBody>
          <a:bodyPr wrap="none" rtlCol="0">
            <a:spAutoFit/>
          </a:bodyPr>
          <a:lstStyle/>
          <a:p>
            <a:r>
              <a:rPr lang="en-US" sz="3600" b="1" dirty="0"/>
              <a:t>Workshop</a:t>
            </a:r>
          </a:p>
          <a:p>
            <a:r>
              <a:rPr lang="en-US" sz="3600" b="1" dirty="0"/>
              <a:t>Architecture</a:t>
            </a:r>
          </a:p>
        </p:txBody>
      </p:sp>
    </p:spTree>
    <p:extLst>
      <p:ext uri="{BB962C8B-B14F-4D97-AF65-F5344CB8AC3E}">
        <p14:creationId xmlns:p14="http://schemas.microsoft.com/office/powerpoint/2010/main" val="428060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487"/>
            <a:ext cx="12192000" cy="6857027"/>
          </a:xfrm>
          <a:prstGeom prst="rect">
            <a:avLst/>
          </a:prstGeom>
          <a:solidFill>
            <a:schemeClr val="bg1"/>
          </a:solidFill>
          <a:ln>
            <a:noFill/>
          </a:ln>
          <a:effectLst/>
        </p:spPr>
      </p:sp>
      <p:pic>
        <p:nvPicPr>
          <p:cNvPr id="5" name="Picture 4">
            <a:extLst>
              <a:ext uri="{FF2B5EF4-FFF2-40B4-BE49-F238E27FC236}">
                <a16:creationId xmlns:a16="http://schemas.microsoft.com/office/drawing/2014/main" id="{4F13153A-A9E4-454E-B13C-F13A828988DE}"/>
              </a:ext>
            </a:extLst>
          </p:cNvPr>
          <p:cNvPicPr>
            <a:picLocks noChangeAspect="1"/>
          </p:cNvPicPr>
          <p:nvPr/>
        </p:nvPicPr>
        <p:blipFill rotWithShape="1">
          <a:blip r:embed="rId3">
            <a:alphaModFix amt="50000"/>
            <a:extLst/>
          </a:blip>
          <a:srcRect l="3986"/>
          <a:stretch/>
        </p:blipFill>
        <p:spPr>
          <a:xfrm>
            <a:off x="7802" y="-25970"/>
            <a:ext cx="12191980" cy="6857016"/>
          </a:xfrm>
          <a:prstGeom prst="rect">
            <a:avLst/>
          </a:prstGeom>
        </p:spPr>
      </p:pic>
      <p:sp>
        <p:nvSpPr>
          <p:cNvPr id="2" name="Title 1">
            <a:extLst>
              <a:ext uri="{FF2B5EF4-FFF2-40B4-BE49-F238E27FC236}">
                <a16:creationId xmlns:a16="http://schemas.microsoft.com/office/drawing/2014/main" id="{73C6946A-922E-44FA-85AC-CEE5A65D493A}"/>
              </a:ext>
            </a:extLst>
          </p:cNvPr>
          <p:cNvSpPr>
            <a:spLocks noGrp="1"/>
          </p:cNvSpPr>
          <p:nvPr>
            <p:ph type="title"/>
          </p:nvPr>
        </p:nvSpPr>
        <p:spPr>
          <a:xfrm>
            <a:off x="2438400" y="3124200"/>
            <a:ext cx="6781800" cy="898596"/>
          </a:xfrm>
          <a:solidFill>
            <a:schemeClr val="bg1">
              <a:lumMod val="75000"/>
            </a:schemeClr>
          </a:solidFill>
        </p:spPr>
        <p:txBody>
          <a:bodyPr vert="horz" wrap="square" lIns="89642" tIns="44821" rIns="89642" bIns="44821" rtlCol="0" anchor="b">
            <a:normAutofit/>
          </a:bodyPr>
          <a:lstStyle/>
          <a:p>
            <a:pPr algn="ctr" defTabSz="896386"/>
            <a:r>
              <a:rPr lang="en-US" sz="5882" b="1" dirty="0">
                <a:solidFill>
                  <a:srgbClr val="FFFFFF"/>
                </a:solidFill>
                <a:ea typeface="+mj-ea"/>
                <a:cs typeface="+mj-cs"/>
              </a:rPr>
              <a:t>aka.ms/microsoftdocs </a:t>
            </a:r>
          </a:p>
        </p:txBody>
      </p:sp>
    </p:spTree>
    <p:extLst>
      <p:ext uri="{BB962C8B-B14F-4D97-AF65-F5344CB8AC3E}">
        <p14:creationId xmlns:p14="http://schemas.microsoft.com/office/powerpoint/2010/main" val="706036274"/>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ESP8266 Dev Board top view">
            <a:extLst>
              <a:ext uri="{FF2B5EF4-FFF2-40B4-BE49-F238E27FC236}">
                <a16:creationId xmlns:a16="http://schemas.microsoft.com/office/drawing/2014/main" id="{9E1CC0F7-B19D-45EF-9F95-D7268E734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80" t="2960" r="28426" b="4182"/>
          <a:stretch/>
        </p:blipFill>
        <p:spPr bwMode="auto">
          <a:xfrm>
            <a:off x="1835099" y="958149"/>
            <a:ext cx="2439936" cy="530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1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745</Words>
  <Application>Microsoft Office PowerPoint</Application>
  <PresentationFormat>Widescreen</PresentationFormat>
  <Paragraphs>262</Paragraphs>
  <Slides>39</Slides>
  <Notes>39</Notes>
  <HiddenSlides>32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Calibri</vt:lpstr>
      <vt:lpstr>Cambria Math</vt:lpstr>
      <vt:lpstr>Consolas</vt:lpstr>
      <vt:lpstr>Humnst777 BlkCn BT</vt:lpstr>
      <vt:lpstr>Humnst777 BT</vt:lpstr>
      <vt:lpstr>Segoe UI</vt:lpstr>
      <vt:lpstr>Segoe UI Light</vt:lpstr>
      <vt:lpstr>Wingdings</vt:lpstr>
      <vt:lpstr>Office Theme</vt:lpstr>
      <vt:lpstr>WHITE TEMPLATE</vt:lpstr>
      <vt:lpstr>SparkFun ESP8266 Thing  and Microsoft Azure</vt:lpstr>
      <vt:lpstr>Whe We Are</vt:lpstr>
      <vt:lpstr>Grab the Content</vt:lpstr>
      <vt:lpstr>Sign up for Azure</vt:lpstr>
      <vt:lpstr>Install Pre-Reqs</vt:lpstr>
      <vt:lpstr>PowerPoint Presentation</vt:lpstr>
      <vt:lpstr>aka.ms/microsoftdocs </vt:lpstr>
      <vt:lpstr>PowerPoint Presentation</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17</cp:revision>
  <dcterms:created xsi:type="dcterms:W3CDTF">2017-10-12T14:37:26Z</dcterms:created>
  <dcterms:modified xsi:type="dcterms:W3CDTF">2018-02-23T20:55:45Z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